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58" r:id="rId4"/>
    <p:sldId id="260" r:id="rId5"/>
    <p:sldId id="261" r:id="rId6"/>
    <p:sldId id="1547" r:id="rId7"/>
    <p:sldId id="1546" r:id="rId8"/>
    <p:sldId id="1548" r:id="rId9"/>
    <p:sldId id="262" r:id="rId10"/>
    <p:sldId id="263" r:id="rId11"/>
    <p:sldId id="264" r:id="rId12"/>
    <p:sldId id="265" r:id="rId13"/>
    <p:sldId id="1577" r:id="rId14"/>
    <p:sldId id="266" r:id="rId15"/>
    <p:sldId id="267" r:id="rId16"/>
    <p:sldId id="268" r:id="rId17"/>
    <p:sldId id="269" r:id="rId18"/>
    <p:sldId id="1578" r:id="rId19"/>
    <p:sldId id="1579" r:id="rId20"/>
    <p:sldId id="1580" r:id="rId21"/>
    <p:sldId id="1581" r:id="rId22"/>
    <p:sldId id="1582" r:id="rId23"/>
    <p:sldId id="1583" r:id="rId24"/>
    <p:sldId id="274" r:id="rId25"/>
    <p:sldId id="1585" r:id="rId26"/>
    <p:sldId id="1586" r:id="rId27"/>
    <p:sldId id="1587" r:id="rId28"/>
    <p:sldId id="1588" r:id="rId29"/>
    <p:sldId id="259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3854"/>
    <a:srgbClr val="B882A3"/>
    <a:srgbClr val="F6E9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52946F-0B83-6F51-4529-CA591914F248}" v="71" dt="2024-02-23T11:17:43.013"/>
  </p1510:revLst>
</p1510:revInfo>
</file>

<file path=ppt/tableStyles.xml><?xml version="1.0" encoding="utf-8"?>
<a:tblStyleLst xmlns:a="http://schemas.openxmlformats.org/drawingml/2006/main" def="{8E0E7510-715C-467D-AD6F-6F9F86463BCA}">
  <a:tblStyle styleId="{8E0E7510-715C-467D-AD6F-6F9F86463BC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1" d="100"/>
          <a:sy n="131" d="100"/>
        </p:scale>
        <p:origin x="144" y="2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\\files.auckland.ac.nz\research\reslig202200008-M4EFaD-data\Vault\Dhaka_ODK_LEAP\M4EFaD_Sample_household_and_Anthropometry_Daniel_Ho\Sample_Household_Anthropometry_ODK\07._LEAP-Child_Anthropometry_for_1_Yrs_Normal_16-Feb-2023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\\files.auckland.ac.nz\research\reslig202200008-M4EFaD-data\Vault\Dhaka_ODK_LEAP\M4EFaD_Sample_household_and_Anthropometry_Daniel_Ho\Sample_Household_Anthropometry_ODK\06._LEAP_Child_Anthropometry_for_1_Yrs_MAM%20(Only%20Baseline)_06-Mar-2023.xlsx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Sheet1!$A$2:$A$302</cx:f>
        <cx:lvl ptCount="301" formatCode="0.0">
          <cx:pt idx="0">41</cx:pt>
          <cx:pt idx="1">41.299999999999997</cx:pt>
          <cx:pt idx="2">41.5</cx:pt>
          <cx:pt idx="3">41.5</cx:pt>
          <cx:pt idx="4">41.600000000000001</cx:pt>
          <cx:pt idx="5">42</cx:pt>
          <cx:pt idx="6">42.200000000000003</cx:pt>
          <cx:pt idx="7">42.299999999999997</cx:pt>
          <cx:pt idx="8">42.299999999999997</cx:pt>
          <cx:pt idx="9">42.299999999999997</cx:pt>
          <cx:pt idx="10">42.299999999999997</cx:pt>
          <cx:pt idx="11">42.5</cx:pt>
          <cx:pt idx="12">42.5</cx:pt>
          <cx:pt idx="13">42.5</cx:pt>
          <cx:pt idx="14">42.600000000000001</cx:pt>
          <cx:pt idx="15">43.100000000000001</cx:pt>
          <cx:pt idx="16">43.200000000000003</cx:pt>
          <cx:pt idx="17">43.200000000000003</cx:pt>
          <cx:pt idx="18">43.200000000000003</cx:pt>
          <cx:pt idx="19">43.200000000000003</cx:pt>
          <cx:pt idx="20">43.200000000000003</cx:pt>
          <cx:pt idx="21">43.299999999999997</cx:pt>
          <cx:pt idx="22">43.299999999999997</cx:pt>
          <cx:pt idx="23">43.299999999999997</cx:pt>
          <cx:pt idx="24">43.399999999999999</cx:pt>
          <cx:pt idx="25">43.399999999999999</cx:pt>
          <cx:pt idx="26">43.5</cx:pt>
          <cx:pt idx="27">43.5</cx:pt>
          <cx:pt idx="28">43.600000000000001</cx:pt>
          <cx:pt idx="29">43.600000000000001</cx:pt>
          <cx:pt idx="30">43.600000000000001</cx:pt>
          <cx:pt idx="31">43.700000000000003</cx:pt>
          <cx:pt idx="32">43.700000000000003</cx:pt>
          <cx:pt idx="33">43.700000000000003</cx:pt>
          <cx:pt idx="34">43.799999999999997</cx:pt>
          <cx:pt idx="35">43.799999999999997</cx:pt>
          <cx:pt idx="36">43.799999999999997</cx:pt>
          <cx:pt idx="37">44</cx:pt>
          <cx:pt idx="38">44</cx:pt>
          <cx:pt idx="39">44</cx:pt>
          <cx:pt idx="40">44</cx:pt>
          <cx:pt idx="41">44</cx:pt>
          <cx:pt idx="42">44.100000000000001</cx:pt>
          <cx:pt idx="43">44.200000000000003</cx:pt>
          <cx:pt idx="44">44.200000000000003</cx:pt>
          <cx:pt idx="45">44.200000000000003</cx:pt>
          <cx:pt idx="46">44.299999999999997</cx:pt>
          <cx:pt idx="47">44.299999999999997</cx:pt>
          <cx:pt idx="48">44.5</cx:pt>
          <cx:pt idx="49">44.5</cx:pt>
          <cx:pt idx="50">44.5</cx:pt>
          <cx:pt idx="51">44.5</cx:pt>
          <cx:pt idx="52">44.600000000000001</cx:pt>
          <cx:pt idx="53">44.600000000000001</cx:pt>
          <cx:pt idx="54">44.799999999999997</cx:pt>
          <cx:pt idx="55">45</cx:pt>
          <cx:pt idx="56">45.100000000000001</cx:pt>
          <cx:pt idx="57">45.100000000000001</cx:pt>
          <cx:pt idx="58">45.200000000000003</cx:pt>
          <cx:pt idx="59">45.200000000000003</cx:pt>
          <cx:pt idx="60">45.200000000000003</cx:pt>
          <cx:pt idx="61">45.399999999999999</cx:pt>
          <cx:pt idx="62">45.399999999999999</cx:pt>
          <cx:pt idx="63">45.5</cx:pt>
          <cx:pt idx="64">45.5</cx:pt>
          <cx:pt idx="65">45.600000000000001</cx:pt>
          <cx:pt idx="66">45.600000000000001</cx:pt>
          <cx:pt idx="67">45.700000000000003</cx:pt>
          <cx:pt idx="68">45.799999999999997</cx:pt>
          <cx:pt idx="69">46</cx:pt>
          <cx:pt idx="70">46.200000000000003</cx:pt>
          <cx:pt idx="71">46.299999999999997</cx:pt>
          <cx:pt idx="72">46.5</cx:pt>
          <cx:pt idx="73">46.600000000000001</cx:pt>
          <cx:pt idx="74">46.799999999999997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rtl="0"/>
            <a:r>
              <a:rPr lang="en-US" sz="1600" b="1" i="0" baseline="0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Head Circumference (cm) 1-year old Healthy Bangladeshi cohort (mean 44)</a:t>
            </a:r>
            <a:endParaRPr lang="en-NZ" sz="1600" b="1" dirty="0">
              <a:solidFill>
                <a:schemeClr val="accent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</cx:rich>
      </cx:tx>
    </cx:title>
    <cx:plotArea>
      <cx:plotAreaRegion>
        <cx:series layoutId="clusteredColumn" uniqueId="{8C589577-57D3-43C7-BB53-FE8F406E867D}">
          <cx:tx>
            <cx:txData>
              <cx:f>Sheet1!$A$1</cx:f>
              <cx:v>Bangladesh Head_Circumference_1yr_healthy</cx:v>
            </cx:txData>
          </cx:tx>
          <cx:dataId val="0"/>
          <cx:layoutPr>
            <cx:binning intervalClosed="r">
              <cx:binCount val="9"/>
            </cx:binning>
          </cx:layoutPr>
        </cx:series>
      </cx:plotAreaRegion>
      <cx:axis id="0">
        <cx:catScaling gapWidth="0"/>
        <cx:tickLabels/>
      </cx:axis>
      <cx:axis id="1">
        <cx:valScaling/>
        <cx:majorGridlines/>
        <cx:tickLabels/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Sheet1!$A$2:$A$160</cx:f>
        <cx:lvl ptCount="159" formatCode="0.0">
          <cx:pt idx="0">42.600000000000001</cx:pt>
          <cx:pt idx="1">44</cx:pt>
          <cx:pt idx="2">42.899999999999999</cx:pt>
          <cx:pt idx="3">44.700000000000003</cx:pt>
          <cx:pt idx="4">43.799999999999997</cx:pt>
          <cx:pt idx="5">42.5</cx:pt>
          <cx:pt idx="6">43</cx:pt>
          <cx:pt idx="7">43.299999999999997</cx:pt>
          <cx:pt idx="8">42</cx:pt>
          <cx:pt idx="9">43.100000000000001</cx:pt>
          <cx:pt idx="10">43.75</cx:pt>
          <cx:pt idx="11">42.549999999999997</cx:pt>
          <cx:pt idx="12">41.150000000000006</cx:pt>
          <cx:pt idx="13">42.849999999999994</cx:pt>
          <cx:pt idx="14">44</cx:pt>
          <cx:pt idx="15">41</cx:pt>
          <cx:pt idx="16">42</cx:pt>
          <cx:pt idx="17">42.600000000000001</cx:pt>
          <cx:pt idx="18">42.650000000000006</cx:pt>
          <cx:pt idx="19">43.650000000000006</cx:pt>
          <cx:pt idx="20">42.349999999999994</cx:pt>
          <cx:pt idx="21">42.100000000000001</cx:pt>
          <cx:pt idx="22">45.5</cx:pt>
          <cx:pt idx="23">41.399999999999999</cx:pt>
          <cx:pt idx="24">44.299999999999997</cx:pt>
          <cx:pt idx="25">46.700000000000003</cx:pt>
          <cx:pt idx="26">42</cx:pt>
          <cx:pt idx="27">44.5</cx:pt>
          <cx:pt idx="28">46</cx:pt>
          <cx:pt idx="29">46.5</cx:pt>
          <cx:pt idx="30">41.600000000000001</cx:pt>
          <cx:pt idx="31">42.899999999999999</cx:pt>
          <cx:pt idx="32">43.049999999999997</cx:pt>
          <cx:pt idx="33">44.549999999999997</cx:pt>
          <cx:pt idx="34">43.600000000000001</cx:pt>
          <cx:pt idx="35">43.950000000000003</cx:pt>
          <cx:pt idx="36">44</cx:pt>
          <cx:pt idx="37">40.600000000000001</cx:pt>
          <cx:pt idx="38">43.349999999999994</cx:pt>
          <cx:pt idx="39">41.600000000000001</cx:pt>
          <cx:pt idx="40">41</cx:pt>
          <cx:pt idx="41">42.650000000000006</cx:pt>
          <cx:pt idx="42">41.299999999999997</cx:pt>
          <cx:pt idx="43">42.549999999999997</cx:pt>
          <cx:pt idx="44">44.549999999999997</cx:pt>
          <cx:pt idx="45">43</cx:pt>
          <cx:pt idx="46">43.5</cx:pt>
          <cx:pt idx="47">44</cx:pt>
          <cx:pt idx="48">43.049999999999997</cx:pt>
          <cx:pt idx="49">43</cx:pt>
          <cx:pt idx="50">45.899999999999999</cx:pt>
          <cx:pt idx="51">44</cx:pt>
          <cx:pt idx="52">43.5</cx:pt>
          <cx:pt idx="53">43.849999999999994</cx:pt>
          <cx:pt idx="54">41.799999999999997</cx:pt>
          <cx:pt idx="55">43</cx:pt>
          <cx:pt idx="56">43</cx:pt>
          <cx:pt idx="57">43.450000000000003</cx:pt>
          <cx:pt idx="58">42.75</cx:pt>
          <cx:pt idx="59">43.950000000000003</cx:pt>
          <cx:pt idx="60">42</cx:pt>
          <cx:pt idx="61">41.100000000000001</cx:pt>
          <cx:pt idx="62">41.799999999999997</cx:pt>
          <cx:pt idx="63">42.200000000000003</cx:pt>
          <cx:pt idx="64">44</cx:pt>
          <cx:pt idx="65">42.5</cx:pt>
          <cx:pt idx="66">44</cx:pt>
          <cx:pt idx="67">42.549999999999997</cx:pt>
          <cx:pt idx="68">42.450000000000003</cx:pt>
          <cx:pt idx="69">43.75</cx:pt>
          <cx:pt idx="70">42.100000000000001</cx:pt>
          <cx:pt idx="71">44.150000000000006</cx:pt>
          <cx:pt idx="72">42</cx:pt>
          <cx:pt idx="73">42.349999999999994</cx:pt>
          <cx:pt idx="74">43.950000000000003</cx:pt>
          <cx:pt idx="75">43.950000000000003</cx:pt>
          <cx:pt idx="76">44</cx:pt>
          <cx:pt idx="77">44.5</cx:pt>
          <cx:pt idx="78">44.450000000000003</cx:pt>
          <cx:pt idx="79">45.450000000000003</cx:pt>
          <cx:pt idx="80">43.899999999999999</cx:pt>
          <cx:pt idx="81">42.549999999999997</cx:pt>
          <cx:pt idx="82">41.100000000000001</cx:pt>
          <cx:pt idx="83">41.5</cx:pt>
          <cx:pt idx="84">44.349999999999994</cx:pt>
          <cx:pt idx="85">42.899999999999999</cx:pt>
          <cx:pt idx="86">45.75</cx:pt>
          <cx:pt idx="87">44.049999999999997</cx:pt>
          <cx:pt idx="88">43.349999999999994</cx:pt>
          <cx:pt idx="89">42.049999999999997</cx:pt>
          <cx:pt idx="90">42.950000000000003</cx:pt>
          <cx:pt idx="91">41.25</cx:pt>
          <cx:pt idx="92">42</cx:pt>
          <cx:pt idx="93">40.349999999999994</cx:pt>
          <cx:pt idx="94">41.650000000000006</cx:pt>
          <cx:pt idx="95">43.100000000000001</cx:pt>
          <cx:pt idx="96">43.25</cx:pt>
          <cx:pt idx="97">43.5</cx:pt>
          <cx:pt idx="98">40.600000000000001</cx:pt>
          <cx:pt idx="99">42.899999999999999</cx:pt>
          <cx:pt idx="100">43</cx:pt>
          <cx:pt idx="101">43.399999999999999</cx:pt>
          <cx:pt idx="102">42.150000000000006</cx:pt>
          <cx:pt idx="103">42.75</cx:pt>
          <cx:pt idx="104">41.950000000000003</cx:pt>
          <cx:pt idx="105">39.650000000000006</cx:pt>
          <cx:pt idx="106">44.650000000000006</cx:pt>
          <cx:pt idx="107">45</cx:pt>
          <cx:pt idx="108">43.650000000000006</cx:pt>
          <cx:pt idx="109">42.299999999999997</cx:pt>
          <cx:pt idx="110">41.849999999999994</cx:pt>
          <cx:pt idx="111">42.450000000000003</cx:pt>
          <cx:pt idx="112">44.450000000000003</cx:pt>
          <cx:pt idx="113">42.799999999999997</cx:pt>
          <cx:pt idx="114">44.150000000000006</cx:pt>
          <cx:pt idx="115">43</cx:pt>
          <cx:pt idx="116">41.700000000000003</cx:pt>
          <cx:pt idx="117">42.349999999999994</cx:pt>
          <cx:pt idx="118">43.849999999999994</cx:pt>
          <cx:pt idx="119">41.799999999999997</cx:pt>
          <cx:pt idx="120">44.450000000000003</cx:pt>
          <cx:pt idx="121">43.700000000000003</cx:pt>
          <cx:pt idx="122">41.849999999999994</cx:pt>
          <cx:pt idx="123">41.549999999999997</cx:pt>
          <cx:pt idx="124">41.349999999999994</cx:pt>
          <cx:pt idx="125">44.25</cx:pt>
          <cx:pt idx="126">42.849999999999994</cx:pt>
          <cx:pt idx="127">44.25</cx:pt>
          <cx:pt idx="128">42.450000000000003</cx:pt>
          <cx:pt idx="129">41.100000000000001</cx:pt>
          <cx:pt idx="130">42.549999999999997</cx:pt>
          <cx:pt idx="131">43.349999999999994</cx:pt>
          <cx:pt idx="132">44</cx:pt>
          <cx:pt idx="133">44.549999999999997</cx:pt>
          <cx:pt idx="134">42</cx:pt>
          <cx:pt idx="135">42.450000000000003</cx:pt>
          <cx:pt idx="136">42.849999999999994</cx:pt>
          <cx:pt idx="137">42.950000000000003</cx:pt>
          <cx:pt idx="138">42.849999999999994</cx:pt>
          <cx:pt idx="139">42.5</cx:pt>
          <cx:pt idx="140">43.450000000000003</cx:pt>
          <cx:pt idx="141">41</cx:pt>
          <cx:pt idx="142">43.549999999999997</cx:pt>
          <cx:pt idx="143">39.549999999999997</cx:pt>
          <cx:pt idx="144">41.650000000000006</cx:pt>
          <cx:pt idx="145">41.549999999999997</cx:pt>
          <cx:pt idx="146">46</cx:pt>
          <cx:pt idx="147">42.25</cx:pt>
          <cx:pt idx="148">43.899999999999999</cx:pt>
          <cx:pt idx="149">42.650000000000006</cx:pt>
          <cx:pt idx="150">41.450000000000003</cx:pt>
          <cx:pt idx="151">39.950000000000003</cx:pt>
          <cx:pt idx="152">44</cx:pt>
          <cx:pt idx="153">45.150000000000006</cx:pt>
          <cx:pt idx="154">42.150000000000006</cx:pt>
          <cx:pt idx="155">44.600000000000001</cx:pt>
          <cx:pt idx="156">44.150000000000006</cx:pt>
          <cx:pt idx="157">40.950000000000003</cx:pt>
          <cx:pt idx="158">42.25</cx:pt>
        </cx:lvl>
      </cx:numDim>
    </cx:data>
  </cx:chartData>
  <cx:chart>
    <cx:title pos="t" align="ctr" overlay="0">
      <cx:tx>
        <cx:txData>
          <cx:v>Head Circumference (cm) of 1-year old Malnourished Bangladeshi cohort (mean 43)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1600" b="1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defRPr>
          </a:pPr>
          <a:r>
            <a:rPr lang="en-US" sz="1600" b="1" i="0" u="none" strike="noStrike" baseline="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</a:rPr>
            <a:t>Head Circumference (cm) of 1-year old Malnourished Bangladeshi cohort (mean 43)</a:t>
          </a:r>
        </a:p>
      </cx:txPr>
    </cx:title>
    <cx:plotArea>
      <cx:plotAreaRegion>
        <cx:series layoutId="clusteredColumn" uniqueId="{E5103B01-EBC1-416F-8153-D3EFFE760D64}">
          <cx:tx>
            <cx:txData>
              <cx:f>Sheet1!$A$1</cx:f>
              <cx:v>Head_Circumference_1yr_healthy</cx:v>
            </cx:txData>
          </cx:tx>
          <cx:dataId val="0"/>
          <cx:layoutPr>
            <cx:binning intervalClosed="r"/>
          </cx:layoutPr>
        </cx:series>
      </cx:plotAreaRegion>
      <cx:axis id="0">
        <cx:catScaling gapWidth="0"/>
        <cx:tickLabels/>
      </cx:axis>
      <cx:axis id="1">
        <cx:valScaling/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ba9b5cd67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ba9b5cd67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bb659222e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bb659222e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bb76718df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bb76718df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bb76718df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bb76718df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bbb0d08db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bbb0d08db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>
          <a:extLst>
            <a:ext uri="{FF2B5EF4-FFF2-40B4-BE49-F238E27FC236}">
              <a16:creationId xmlns:a16="http://schemas.microsoft.com/office/drawing/2014/main" id="{17C784F5-4C62-ED73-24B5-C3EDF1FE0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bbb0d08db3_0_30:notes">
            <a:extLst>
              <a:ext uri="{FF2B5EF4-FFF2-40B4-BE49-F238E27FC236}">
                <a16:creationId xmlns:a16="http://schemas.microsoft.com/office/drawing/2014/main" id="{78B95D7B-6174-98C9-F212-1488399923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bbb0d08db3_0_30:notes">
            <a:extLst>
              <a:ext uri="{FF2B5EF4-FFF2-40B4-BE49-F238E27FC236}">
                <a16:creationId xmlns:a16="http://schemas.microsoft.com/office/drawing/2014/main" id="{7E93CE97-EE5B-0A17-CF4B-4B209F9F57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05381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>
          <a:extLst>
            <a:ext uri="{FF2B5EF4-FFF2-40B4-BE49-F238E27FC236}">
              <a16:creationId xmlns:a16="http://schemas.microsoft.com/office/drawing/2014/main" id="{19B6828C-3F50-D044-78E3-A95F517D9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bbb0d08db3_0_30:notes">
            <a:extLst>
              <a:ext uri="{FF2B5EF4-FFF2-40B4-BE49-F238E27FC236}">
                <a16:creationId xmlns:a16="http://schemas.microsoft.com/office/drawing/2014/main" id="{AEA4592B-95E6-756D-9ADA-256FD5C4EA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bbb0d08db3_0_30:notes">
            <a:extLst>
              <a:ext uri="{FF2B5EF4-FFF2-40B4-BE49-F238E27FC236}">
                <a16:creationId xmlns:a16="http://schemas.microsoft.com/office/drawing/2014/main" id="{0462F6A9-B198-5635-6EF1-351782D57A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72281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>
          <a:extLst>
            <a:ext uri="{FF2B5EF4-FFF2-40B4-BE49-F238E27FC236}">
              <a16:creationId xmlns:a16="http://schemas.microsoft.com/office/drawing/2014/main" id="{F8AC943C-78D5-6E4D-259E-4AE2A4AB0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bbb0d08db3_0_30:notes">
            <a:extLst>
              <a:ext uri="{FF2B5EF4-FFF2-40B4-BE49-F238E27FC236}">
                <a16:creationId xmlns:a16="http://schemas.microsoft.com/office/drawing/2014/main" id="{820E600D-5D0E-A293-3E03-A962617DC9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bbb0d08db3_0_30:notes">
            <a:extLst>
              <a:ext uri="{FF2B5EF4-FFF2-40B4-BE49-F238E27FC236}">
                <a16:creationId xmlns:a16="http://schemas.microsoft.com/office/drawing/2014/main" id="{6BF0C61E-38D5-0AEE-C202-824F47F2DF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47602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>
          <a:extLst>
            <a:ext uri="{FF2B5EF4-FFF2-40B4-BE49-F238E27FC236}">
              <a16:creationId xmlns:a16="http://schemas.microsoft.com/office/drawing/2014/main" id="{F88556E1-9235-8440-E6E5-700B927E6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bbb0d08db3_0_30:notes">
            <a:extLst>
              <a:ext uri="{FF2B5EF4-FFF2-40B4-BE49-F238E27FC236}">
                <a16:creationId xmlns:a16="http://schemas.microsoft.com/office/drawing/2014/main" id="{6BFB5AD0-C1B2-164E-3717-103607E0C8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bbb0d08db3_0_30:notes">
            <a:extLst>
              <a:ext uri="{FF2B5EF4-FFF2-40B4-BE49-F238E27FC236}">
                <a16:creationId xmlns:a16="http://schemas.microsoft.com/office/drawing/2014/main" id="{F33D6B4D-FA30-27DB-AD62-FACB10778A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8600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bb659222e8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bb659222e8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bb09af48e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bb09af48e4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69acf6f5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69acf6f5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bb659222e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bb659222e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3bac12e8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3bac12e8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bb659222e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bb659222e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bb659222e8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bb659222e8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5df3960a6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5df3960a6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94a228b11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94a228b11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4D5AB-8919-4227-A1EA-648555927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CE480-1CAA-48FF-9C4E-44F92A587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DCC01-F704-4FB4-83FA-02F765EA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32DCC-00A0-AD43-8EDD-F471741B537A}" type="datetimeFigureOut">
              <a:rPr lang="en-US" smtClean="0"/>
              <a:t>2/23/2024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5A4F9-D084-44D5-A50C-CEC0F2E08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9132D-05E7-4B78-B86B-5D17F1341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EC693-087B-054B-8B35-2E94646CD9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8559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2381670" y="1930770"/>
            <a:ext cx="4515480" cy="4703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>
              <a:buNone/>
              <a:defRPr/>
            </a:lvl1pPr>
          </a:lstStyle>
          <a:p>
            <a:pPr indent="0">
              <a:buNone/>
            </a:pPr>
            <a:endParaRPr lang="en-US" sz="135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2381670" y="2406510"/>
            <a:ext cx="4515480" cy="59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indent="0">
              <a:lnSpc>
                <a:spcPct val="90000"/>
              </a:lnSpc>
              <a:spcBef>
                <a:spcPts val="1063"/>
              </a:spcBef>
              <a:buNone/>
              <a:defRPr/>
            </a:lvl1pPr>
          </a:lstStyle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8D349604-7DCD-4D34-BC0D-23824C345AB6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6921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4/relationships/chartEx" Target="../charts/chartEx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"/>
            <a:ext cx="9144000" cy="194118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0" y="1941200"/>
            <a:ext cx="8520600" cy="85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80" dirty="0"/>
              <a:t>M4EFaD - multimodal longitudinal analysis</a:t>
            </a:r>
            <a:endParaRPr sz="2580" dirty="0"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47475" y="2834125"/>
            <a:ext cx="8520600" cy="21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/>
            <a:r>
              <a:rPr lang="en-GB" sz="1300" dirty="0"/>
              <a:t>Portlock, T., Shama, T., Kakon, S.H., Hartjen, B., Pook, C, Wilson, B.C., Ho, D., Shennon, I., Engelstad, A.M., Di Lorenzo, R., Greaves, G., Kelsey, C., Gluckman, P.D, Haque, R., Forrester, T., Nelson, C.A., O’Sullivan, J.M., on behalf of the M4EFaD consortium.</a:t>
            </a:r>
            <a:endParaRPr sz="1101" dirty="0"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650" y="4297350"/>
            <a:ext cx="1325925" cy="72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4051" y="4506300"/>
            <a:ext cx="677325" cy="30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08054" y="4461323"/>
            <a:ext cx="945596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5247" y="219517"/>
            <a:ext cx="5454223" cy="4546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/>
        </p:nvSpPr>
        <p:spPr>
          <a:xfrm>
            <a:off x="225450" y="2191359"/>
            <a:ext cx="3054600" cy="1821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chemeClr val="dk2"/>
                </a:solidFill>
              </a:rPr>
              <a:t>Hypothesis:</a:t>
            </a:r>
            <a:endParaRPr sz="16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2"/>
                </a:solidFill>
              </a:rPr>
              <a:t>More severely malnourished infants had difficulties gaining weight</a:t>
            </a:r>
            <a:endParaRPr sz="1600" dirty="0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en-GB" sz="1600" dirty="0">
                <a:solidFill>
                  <a:schemeClr val="dk2"/>
                </a:solidFill>
              </a:rPr>
              <a:t>nutrient absorption / energy intake issues?</a:t>
            </a:r>
            <a:endParaRPr sz="16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4" name="Google Shape;102;p19">
            <a:extLst>
              <a:ext uri="{FF2B5EF4-FFF2-40B4-BE49-F238E27FC236}">
                <a16:creationId xmlns:a16="http://schemas.microsoft.com/office/drawing/2014/main" id="{49C24D5B-AD49-C55E-0F15-2FF3C44ABA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874" y="338931"/>
            <a:ext cx="421640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Infants who were greater weight change after 1 week had:</a:t>
            </a:r>
            <a:br>
              <a:rPr lang="en-GB" sz="16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GB" sz="16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GB" sz="16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1) higher starting weight</a:t>
            </a:r>
            <a:br>
              <a:rPr lang="en-GB" sz="16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GB" sz="16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2) greater chance of recovery</a:t>
            </a:r>
            <a:endParaRPr sz="1600" b="1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CF5F111-6D55-EAE0-CF47-540AF30A1E48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225450" y="4186620"/>
            <a:ext cx="2211300" cy="78705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467550" y="227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Species composition at baseline differed</a:t>
            </a:r>
            <a:endParaRPr sz="1600" b="1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3776" y="797483"/>
            <a:ext cx="3608148" cy="35485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16;p21">
            <a:extLst>
              <a:ext uri="{FF2B5EF4-FFF2-40B4-BE49-F238E27FC236}">
                <a16:creationId xmlns:a16="http://schemas.microsoft.com/office/drawing/2014/main" id="{4E4358BA-F32E-00D2-0287-6A6FF955F947}"/>
              </a:ext>
            </a:extLst>
          </p:cNvPr>
          <p:cNvSpPr txBox="1">
            <a:spLocks/>
          </p:cNvSpPr>
          <p:nvPr/>
        </p:nvSpPr>
        <p:spPr>
          <a:xfrm>
            <a:off x="467550" y="434601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Did the microbiome predict recovery?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D0029D-0B40-95D2-1467-27856CB6A401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55850" y="4238841"/>
            <a:ext cx="2211300" cy="78705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A55903D5-71E8-BBE7-34A6-5A81C2C3639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2364" y="4465073"/>
            <a:ext cx="1672468" cy="644956"/>
          </a:xfrm>
          <a:prstGeom prst="rect">
            <a:avLst/>
          </a:prstGeom>
          <a:ln w="0">
            <a:noFill/>
          </a:ln>
        </p:spPr>
      </p:pic>
      <p:pic>
        <p:nvPicPr>
          <p:cNvPr id="9" name="Google Shape;122;p22">
            <a:extLst>
              <a:ext uri="{FF2B5EF4-FFF2-40B4-BE49-F238E27FC236}">
                <a16:creationId xmlns:a16="http://schemas.microsoft.com/office/drawing/2014/main" id="{DD3CBD14-AF80-141F-10A2-01F4912CB2C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9853" t="5889"/>
          <a:stretch/>
        </p:blipFill>
        <p:spPr>
          <a:xfrm>
            <a:off x="2433991" y="867076"/>
            <a:ext cx="4190232" cy="412255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DEDBDD-A347-4F35-6497-DA19CB0792D8}"/>
              </a:ext>
            </a:extLst>
          </p:cNvPr>
          <p:cNvSpPr txBox="1"/>
          <p:nvPr/>
        </p:nvSpPr>
        <p:spPr>
          <a:xfrm>
            <a:off x="-713863" y="419033"/>
            <a:ext cx="5917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What data best explains recovery?</a:t>
            </a:r>
            <a:endParaRPr lang="en-NZ" sz="1600" b="1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0EEAAA-C1BB-3130-B53E-ADA591122FAF}"/>
              </a:ext>
            </a:extLst>
          </p:cNvPr>
          <p:cNvSpPr txBox="1"/>
          <p:nvPr/>
        </p:nvSpPr>
        <p:spPr>
          <a:xfrm>
            <a:off x="3763283" y="417635"/>
            <a:ext cx="5917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Recovery:baseline</a:t>
            </a:r>
            <a:r>
              <a:rPr lang="en-US" sz="16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plasma lipids</a:t>
            </a:r>
            <a:endParaRPr lang="en-NZ" sz="1600" b="1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1FC1745-AE05-C7C4-DF8B-9D52BD9C2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61" y="1879704"/>
            <a:ext cx="3915365" cy="212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276A22C-F111-F11F-C517-7A5BA54AF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727" y="1829464"/>
            <a:ext cx="3606915" cy="176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BD6474-774C-BCB4-DF35-4193ADE076B8}"/>
              </a:ext>
            </a:extLst>
          </p:cNvPr>
          <p:cNvSpPr txBox="1"/>
          <p:nvPr/>
        </p:nvSpPr>
        <p:spPr>
          <a:xfrm>
            <a:off x="523393" y="859502"/>
            <a:ext cx="7810710" cy="334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75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Polygenic risk scores have been calculated for the MAMs children</a:t>
            </a:r>
            <a:endParaRPr lang="en-NZ" sz="1575" b="1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760372-1B7B-8C2F-9F5E-44D464F50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93" y="3716844"/>
            <a:ext cx="3333441" cy="11037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A20742-A7EB-C943-3EC0-2F1D1D824FC4}"/>
              </a:ext>
            </a:extLst>
          </p:cNvPr>
          <p:cNvSpPr txBox="1"/>
          <p:nvPr/>
        </p:nvSpPr>
        <p:spPr>
          <a:xfrm>
            <a:off x="5348632" y="3791787"/>
            <a:ext cx="327197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EF PRS is based on GUSTO EF study by D. Ho.</a:t>
            </a:r>
            <a:endParaRPr lang="en-NZ" sz="105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7F2472C-E3DD-A992-5C7E-C934122E46A4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6874966" y="4313258"/>
            <a:ext cx="2211300" cy="78705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724628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ADA26850-904F-EAA7-335A-46F526BCCB6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0" y="4356450"/>
            <a:ext cx="2211300" cy="787050"/>
          </a:xfrm>
          <a:prstGeom prst="rect">
            <a:avLst/>
          </a:prstGeom>
          <a:ln w="0">
            <a:noFill/>
          </a:ln>
        </p:spPr>
      </p:pic>
      <p:cxnSp>
        <p:nvCxnSpPr>
          <p:cNvPr id="130" name="Google Shape;130;p23"/>
          <p:cNvCxnSpPr/>
          <p:nvPr/>
        </p:nvCxnSpPr>
        <p:spPr>
          <a:xfrm>
            <a:off x="1249684" y="3850881"/>
            <a:ext cx="386400" cy="0"/>
          </a:xfrm>
          <a:prstGeom prst="straightConnector1">
            <a:avLst/>
          </a:prstGeom>
          <a:noFill/>
          <a:ln w="476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31" name="Google Shape;131;p23"/>
          <p:cNvSpPr txBox="1"/>
          <p:nvPr/>
        </p:nvSpPr>
        <p:spPr>
          <a:xfrm>
            <a:off x="595485" y="63083"/>
            <a:ext cx="806571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Child’s genetics also makes a significant contribution to recovery</a:t>
            </a:r>
            <a:endParaRPr sz="1600" b="1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Google Shape;129;p23">
            <a:extLst>
              <a:ext uri="{FF2B5EF4-FFF2-40B4-BE49-F238E27FC236}">
                <a16:creationId xmlns:a16="http://schemas.microsoft.com/office/drawing/2014/main" id="{E1FD5996-5276-AEE6-4A9A-AE1CD0CCE80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53267"/>
          <a:stretch/>
        </p:blipFill>
        <p:spPr>
          <a:xfrm>
            <a:off x="1327786" y="-46763"/>
            <a:ext cx="3055955" cy="5449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FD8B93AE-CBA5-F3DF-1B28-D15D4A066C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401" r="17599" b="6722"/>
          <a:stretch/>
        </p:blipFill>
        <p:spPr>
          <a:xfrm>
            <a:off x="4358142" y="538295"/>
            <a:ext cx="3621024" cy="422201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>
            <a:spLocks noGrp="1"/>
          </p:cNvSpPr>
          <p:nvPr>
            <p:ph type="title"/>
          </p:nvPr>
        </p:nvSpPr>
        <p:spPr>
          <a:xfrm>
            <a:off x="311700" y="1017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What about cognitive recovery?</a:t>
            </a:r>
            <a:endParaRPr sz="1600" b="1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7" name="Google Shape;137;p24"/>
          <p:cNvSpPr txBox="1">
            <a:spLocks noGrp="1"/>
          </p:cNvSpPr>
          <p:nvPr>
            <p:ph type="body" idx="1"/>
          </p:nvPr>
        </p:nvSpPr>
        <p:spPr>
          <a:xfrm>
            <a:off x="183230" y="242961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/>
              <a:t>Will uncover when EF measures are released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311700" y="160880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Part2: Exploratory multi-</a:t>
            </a:r>
            <a:r>
              <a:rPr lang="en-GB" sz="1600" b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omic</a:t>
            </a:r>
            <a:r>
              <a:rPr lang="en-GB" sz="16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analysis</a:t>
            </a:r>
            <a:endParaRPr sz="1600" b="1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we have available (M4EFaD)</a:t>
            </a:r>
            <a:endParaRPr sz="1600" b="1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49" name="Google Shape;149;p26"/>
          <p:cNvGraphicFramePr/>
          <p:nvPr>
            <p:extLst>
              <p:ext uri="{D42A27DB-BD31-4B8C-83A1-F6EECF244321}">
                <p14:modId xmlns:p14="http://schemas.microsoft.com/office/powerpoint/2010/main" val="2754361968"/>
              </p:ext>
            </p:extLst>
          </p:nvPr>
        </p:nvGraphicFramePr>
        <p:xfrm>
          <a:off x="143583" y="1723900"/>
          <a:ext cx="8869480" cy="2011560"/>
        </p:xfrm>
        <a:graphic>
          <a:graphicData uri="http://schemas.openxmlformats.org/drawingml/2006/table">
            <a:tbl>
              <a:tblPr>
                <a:noFill/>
                <a:tableStyleId>{8E0E7510-715C-467D-AD6F-6F9F86463BCA}</a:tableStyleId>
              </a:tblPr>
              <a:tblGrid>
                <a:gridCol w="598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1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1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1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1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11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11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11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11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750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750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 dirty="0"/>
                        <a:t>Gut microbiome</a:t>
                      </a:r>
                      <a:endParaRPr sz="7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Plasma lipids</a:t>
                      </a: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EEG PSD</a:t>
                      </a: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EEG VEP</a:t>
                      </a: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EEG FC</a:t>
                      </a: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 dirty="0" err="1"/>
                        <a:t>fNIRS</a:t>
                      </a:r>
                      <a:endParaRPr sz="7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AA</a:t>
                      </a: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Wolkes</a:t>
                      </a: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Bayley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Genetics</a:t>
                      </a: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 dirty="0"/>
                        <a:t>Anthropometrics</a:t>
                      </a:r>
                      <a:endParaRPr sz="7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Environment</a:t>
                      </a: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Sleep</a:t>
                      </a:r>
                      <a:endParaRPr sz="7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 dirty="0"/>
                        <a:t>1 </a:t>
                      </a:r>
                      <a:r>
                        <a:rPr lang="en-GB" sz="700" dirty="0" err="1"/>
                        <a:t>yr</a:t>
                      </a:r>
                      <a:r>
                        <a:rPr lang="en-GB" sz="700" dirty="0"/>
                        <a:t> MAM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 dirty="0"/>
                        <a:t>&amp; well-nourished</a:t>
                      </a:r>
                      <a:endParaRPr sz="7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 dirty="0"/>
                        <a:t>✓</a:t>
                      </a:r>
                      <a:endParaRPr sz="7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 dirty="0">
                          <a:solidFill>
                            <a:schemeClr val="dk1"/>
                          </a:solidFill>
                        </a:rPr>
                        <a:t>✓</a:t>
                      </a:r>
                      <a:endParaRPr sz="7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 dirty="0">
                          <a:solidFill>
                            <a:schemeClr val="dk1"/>
                          </a:solidFill>
                        </a:rPr>
                        <a:t>✓</a:t>
                      </a:r>
                      <a:endParaRPr sz="7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 dirty="0">
                          <a:solidFill>
                            <a:schemeClr val="dk1"/>
                          </a:solidFill>
                        </a:rPr>
                        <a:t>✓</a:t>
                      </a:r>
                      <a:endParaRPr sz="7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✓</a:t>
                      </a: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✓</a:t>
                      </a: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✓</a:t>
                      </a: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✓</a:t>
                      </a: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✓</a:t>
                      </a: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✓</a:t>
                      </a:r>
                      <a:endParaRPr sz="700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✓</a:t>
                      </a: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✓</a:t>
                      </a:r>
                      <a:endParaRPr sz="700"/>
                    </a:p>
                  </a:txBody>
                  <a:tcPr marL="91425" marR="91425" marT="91425" marB="91425">
                    <a:solidFill>
                      <a:srgbClr val="EDEB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✓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 dirty="0"/>
                        <a:t>15 month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 dirty="0"/>
                        <a:t>MAM – recovered and not recovered</a:t>
                      </a:r>
                      <a:endParaRPr sz="7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✓</a:t>
                      </a: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✓</a:t>
                      </a: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✓</a:t>
                      </a: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✓</a:t>
                      </a: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 dirty="0">
                          <a:solidFill>
                            <a:schemeClr val="dk1"/>
                          </a:solidFill>
                        </a:rPr>
                        <a:t>✓</a:t>
                      </a:r>
                      <a:endParaRPr sz="7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 dirty="0">
                          <a:solidFill>
                            <a:schemeClr val="dk1"/>
                          </a:solidFill>
                        </a:rPr>
                        <a:t>✓</a:t>
                      </a:r>
                      <a:endParaRPr sz="7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 dirty="0">
                          <a:solidFill>
                            <a:schemeClr val="dk1"/>
                          </a:solidFill>
                        </a:rPr>
                        <a:t>✓</a:t>
                      </a:r>
                      <a:endParaRPr sz="7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 dirty="0">
                          <a:solidFill>
                            <a:schemeClr val="dk1"/>
                          </a:solidFill>
                        </a:rPr>
                        <a:t>15</a:t>
                      </a:r>
                      <a:endParaRPr sz="7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7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700" dirty="0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 dirty="0">
                          <a:solidFill>
                            <a:schemeClr val="dk1"/>
                          </a:solidFill>
                        </a:rPr>
                        <a:t>✓</a:t>
                      </a:r>
                      <a:endParaRPr sz="7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700" dirty="0"/>
                    </a:p>
                  </a:txBody>
                  <a:tcPr marL="91425" marR="91425" marT="91425" marB="91425">
                    <a:solidFill>
                      <a:srgbClr val="EDEB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✓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 dirty="0"/>
                        <a:t>3 </a:t>
                      </a:r>
                      <a:r>
                        <a:rPr lang="en-GB" sz="700" dirty="0" err="1"/>
                        <a:t>yr</a:t>
                      </a:r>
                      <a:endParaRPr lang="en-GB" sz="7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 dirty="0"/>
                        <a:t>MAM </a:t>
                      </a:r>
                      <a:endParaRPr sz="7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✓</a:t>
                      </a: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/>
                    </a:p>
                  </a:txBody>
                  <a:tcPr marL="91425" marR="91425" marT="91425" marB="91425">
                    <a:solidFill>
                      <a:srgbClr val="EDEB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" name="Picture 2">
            <a:extLst>
              <a:ext uri="{FF2B5EF4-FFF2-40B4-BE49-F238E27FC236}">
                <a16:creationId xmlns:a16="http://schemas.microsoft.com/office/drawing/2014/main" id="{B11C0FBB-3619-C702-785A-5938C2A2786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1830" y="4304950"/>
            <a:ext cx="2211300" cy="78705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03;p19"/>
          <p:cNvSpPr/>
          <p:nvPr/>
        </p:nvSpPr>
        <p:spPr>
          <a:xfrm>
            <a:off x="627858" y="99153"/>
            <a:ext cx="8194565" cy="43305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1530" tIns="91530" rIns="91530" bIns="9153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613" b="1" spc="-1" dirty="0">
                <a:solidFill>
                  <a:schemeClr val="accent1"/>
                </a:solidFill>
                <a:latin typeface="Verdana"/>
              </a:rPr>
              <a:t>EA-PRS is weakly associated with Expressive communication score </a:t>
            </a:r>
          </a:p>
        </p:txBody>
      </p:sp>
      <p:pic>
        <p:nvPicPr>
          <p:cNvPr id="135" name="Picture 2"/>
          <p:cNvPicPr/>
          <p:nvPr/>
        </p:nvPicPr>
        <p:blipFill>
          <a:blip r:embed="rId2"/>
          <a:stretch/>
        </p:blipFill>
        <p:spPr>
          <a:xfrm>
            <a:off x="225450" y="4186620"/>
            <a:ext cx="2211300" cy="787050"/>
          </a:xfrm>
          <a:prstGeom prst="rect">
            <a:avLst/>
          </a:prstGeom>
          <a:ln w="0">
            <a:noFill/>
          </a:ln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9EC749A-F84D-7DC9-2879-6E671EBAE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070" y="615569"/>
            <a:ext cx="5307023" cy="44287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5CBFDD-C091-BD3A-F157-44CB2B431B61}"/>
              </a:ext>
            </a:extLst>
          </p:cNvPr>
          <p:cNvSpPr txBox="1"/>
          <p:nvPr/>
        </p:nvSpPr>
        <p:spPr>
          <a:xfrm>
            <a:off x="420018" y="1480391"/>
            <a:ext cx="2540765" cy="8771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050" dirty="0"/>
              <a:t>PRS scores for Executive function (EF) and for Educational attainment (EA) are highly correlated.</a:t>
            </a:r>
          </a:p>
          <a:p>
            <a:pPr marL="214313" indent="-214313">
              <a:buFont typeface="Arial"/>
              <a:buChar char="•"/>
            </a:pPr>
            <a:r>
              <a:rPr lang="en-US" sz="1050" dirty="0"/>
              <a:t>EA-PRS is correlated with Expressive communication 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BCB5A3-72C1-53FE-9955-34AF80389C7C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4356450"/>
            <a:ext cx="2211300" cy="787050"/>
          </a:xfrm>
          <a:prstGeom prst="rect">
            <a:avLst/>
          </a:prstGeom>
          <a:ln w="0">
            <a:noFill/>
          </a:ln>
        </p:spPr>
      </p:pic>
      <p:sp>
        <p:nvSpPr>
          <p:cNvPr id="5" name="Google Shape;103;p19">
            <a:extLst>
              <a:ext uri="{FF2B5EF4-FFF2-40B4-BE49-F238E27FC236}">
                <a16:creationId xmlns:a16="http://schemas.microsoft.com/office/drawing/2014/main" id="{92D15D7D-3035-2C12-49FF-C5A4BA1A1E75}"/>
              </a:ext>
            </a:extLst>
          </p:cNvPr>
          <p:cNvSpPr/>
          <p:nvPr/>
        </p:nvSpPr>
        <p:spPr>
          <a:xfrm>
            <a:off x="456700" y="0"/>
            <a:ext cx="8445440" cy="6812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1530" tIns="91530" rIns="91530" bIns="91530" anchor="t">
            <a:spAutoFit/>
          </a:bodyPr>
          <a:lstStyle/>
          <a:p>
            <a:pPr algn="ctr"/>
            <a:r>
              <a:rPr lang="en-GB" sz="1613" b="1" spc="-1" dirty="0">
                <a:solidFill>
                  <a:schemeClr val="accent1"/>
                </a:solidFill>
                <a:latin typeface="Verdana"/>
              </a:rPr>
              <a:t>There are significant numbers of correlated variables between different data feature sets over the two time points (12-15 </a:t>
            </a:r>
            <a:r>
              <a:rPr lang="en-GB" sz="1613" b="1" spc="-1" dirty="0" err="1">
                <a:solidFill>
                  <a:schemeClr val="accent1"/>
                </a:solidFill>
                <a:latin typeface="Verdana"/>
              </a:rPr>
              <a:t>mo</a:t>
            </a:r>
            <a:r>
              <a:rPr lang="en-GB" sz="1613" b="1" spc="-1" dirty="0">
                <a:solidFill>
                  <a:schemeClr val="accent1"/>
                </a:solidFill>
                <a:latin typeface="Verdana"/>
              </a:rPr>
              <a:t>).</a:t>
            </a: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AF5E8A4-6985-4220-7D57-C683CD86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141" y="97783"/>
            <a:ext cx="7372685" cy="61432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84990B-316E-66A3-9206-CE891591ED84}"/>
              </a:ext>
            </a:extLst>
          </p:cNvPr>
          <p:cNvSpPr txBox="1"/>
          <p:nvPr/>
        </p:nvSpPr>
        <p:spPr>
          <a:xfrm>
            <a:off x="6104771" y="694601"/>
            <a:ext cx="2540765" cy="8771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050" dirty="0" err="1"/>
              <a:t>psd</a:t>
            </a:r>
            <a:r>
              <a:rPr lang="en-US" sz="1050" dirty="0"/>
              <a:t>, power spectral density</a:t>
            </a:r>
          </a:p>
          <a:p>
            <a:pPr marL="214313" indent="-214313">
              <a:buFont typeface="Arial"/>
              <a:buChar char="•"/>
            </a:pPr>
            <a:r>
              <a:rPr lang="en-US" sz="1050" dirty="0" err="1"/>
              <a:t>vep</a:t>
            </a:r>
            <a:r>
              <a:rPr lang="en-US" sz="1050" dirty="0"/>
              <a:t>, visual evoked potential</a:t>
            </a:r>
          </a:p>
          <a:p>
            <a:pPr marL="214313" indent="-214313">
              <a:buFont typeface="Arial"/>
              <a:buChar char="•"/>
            </a:pPr>
            <a:r>
              <a:rPr lang="en-US" sz="1050" dirty="0"/>
              <a:t>aa, amino acid profile</a:t>
            </a:r>
          </a:p>
          <a:p>
            <a:pPr marL="214313" indent="-214313">
              <a:buFont typeface="Arial"/>
              <a:buChar char="•"/>
            </a:pPr>
            <a:r>
              <a:rPr lang="en-US" sz="1050" dirty="0" err="1"/>
              <a:t>anthro</a:t>
            </a:r>
            <a:r>
              <a:rPr lang="en-US" sz="1050" dirty="0"/>
              <a:t>, anthropometrics </a:t>
            </a:r>
          </a:p>
          <a:p>
            <a:pPr marL="214313" indent="-214313">
              <a:buFont typeface="Arial"/>
              <a:buChar char="•"/>
            </a:pPr>
            <a:r>
              <a:rPr lang="en-US" sz="1050" dirty="0"/>
              <a:t>genetics, PRS-EA and PRS-EF</a:t>
            </a:r>
          </a:p>
        </p:txBody>
      </p:sp>
    </p:spTree>
    <p:extLst>
      <p:ext uri="{BB962C8B-B14F-4D97-AF65-F5344CB8AC3E}">
        <p14:creationId xmlns:p14="http://schemas.microsoft.com/office/powerpoint/2010/main" val="1399575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r="50082" b="50219"/>
          <a:stretch/>
        </p:blipFill>
        <p:spPr>
          <a:xfrm>
            <a:off x="0" y="0"/>
            <a:ext cx="515756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5265100" y="244000"/>
            <a:ext cx="3927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dk2"/>
                </a:solidFill>
              </a:rPr>
              <a:t>BACKGROUND</a:t>
            </a:r>
            <a:endParaRPr sz="20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dk2"/>
                </a:solidFill>
              </a:rPr>
              <a:t>2023 - Foundational paper</a:t>
            </a:r>
            <a:endParaRPr sz="20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dk2"/>
                </a:solidFill>
              </a:rPr>
              <a:t>findings:</a:t>
            </a:r>
            <a:endParaRPr sz="2000" b="1">
              <a:solidFill>
                <a:schemeClr val="dk2"/>
              </a:solidFill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5366825" y="1590950"/>
            <a:ext cx="3312300" cy="3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GB" sz="1600">
                <a:solidFill>
                  <a:schemeClr val="dk2"/>
                </a:solidFill>
              </a:rPr>
              <a:t>Characterisation of the </a:t>
            </a:r>
            <a:r>
              <a:rPr lang="en-GB" sz="1600" b="1">
                <a:solidFill>
                  <a:schemeClr val="dk2"/>
                </a:solidFill>
              </a:rPr>
              <a:t>developmental damage </a:t>
            </a:r>
            <a:r>
              <a:rPr lang="en-GB" sz="1600">
                <a:solidFill>
                  <a:schemeClr val="dk2"/>
                </a:solidFill>
              </a:rPr>
              <a:t>inflicted by MAM</a:t>
            </a: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GB" sz="1600">
                <a:solidFill>
                  <a:schemeClr val="dk2"/>
                </a:solidFill>
              </a:rPr>
              <a:t>A potential mechanism by which the gut microbiome mediates neurocognitive development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31B76-40C6-7689-3C2F-F3EB62616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2">
            <a:extLst>
              <a:ext uri="{FF2B5EF4-FFF2-40B4-BE49-F238E27FC236}">
                <a16:creationId xmlns:a16="http://schemas.microsoft.com/office/drawing/2014/main" id="{6DE98849-BCFE-889A-4D7D-FD7BB30C33A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25450" y="4186620"/>
            <a:ext cx="2211300" cy="787050"/>
          </a:xfrm>
          <a:prstGeom prst="rect">
            <a:avLst/>
          </a:prstGeom>
          <a:ln w="0">
            <a:noFill/>
          </a:ln>
        </p:spPr>
      </p:pic>
      <p:pic>
        <p:nvPicPr>
          <p:cNvPr id="3" name="Picture 2" descr="A fireworks in the dark&#10;&#10;Description automatically generated">
            <a:extLst>
              <a:ext uri="{FF2B5EF4-FFF2-40B4-BE49-F238E27FC236}">
                <a16:creationId xmlns:a16="http://schemas.microsoft.com/office/drawing/2014/main" id="{3A403FA2-391D-7B63-CA69-F9E9A66FA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720" y="2755"/>
            <a:ext cx="6539536" cy="54547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E1AC5D-6840-C11A-300E-68F763EF863F}"/>
              </a:ext>
            </a:extLst>
          </p:cNvPr>
          <p:cNvSpPr/>
          <p:nvPr/>
        </p:nvSpPr>
        <p:spPr>
          <a:xfrm>
            <a:off x="6933741" y="3057181"/>
            <a:ext cx="1831554" cy="16043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DF351F-36CB-339B-6E8F-644FCEEC3967}"/>
              </a:ext>
            </a:extLst>
          </p:cNvPr>
          <p:cNvSpPr txBox="1"/>
          <p:nvPr/>
        </p:nvSpPr>
        <p:spPr>
          <a:xfrm>
            <a:off x="236573" y="75147"/>
            <a:ext cx="8089934" cy="5656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13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created a directional network based on the correlation of a variable from 12 months to 15 months (following refeeding)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4B2DA3-6CFA-4E71-B330-23838896CE7E}"/>
              </a:ext>
            </a:extLst>
          </p:cNvPr>
          <p:cNvSpPr txBox="1"/>
          <p:nvPr/>
        </p:nvSpPr>
        <p:spPr>
          <a:xfrm>
            <a:off x="7233986" y="2789822"/>
            <a:ext cx="205740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/>
              <a:t>EEG cluster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D69D4B-4009-6F43-00F7-995DABE30099}"/>
              </a:ext>
            </a:extLst>
          </p:cNvPr>
          <p:cNvSpPr/>
          <p:nvPr/>
        </p:nvSpPr>
        <p:spPr>
          <a:xfrm>
            <a:off x="4956051" y="3230134"/>
            <a:ext cx="748712" cy="92003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886B7-5EFC-3DB7-7B26-79CCDEF9BC54}"/>
              </a:ext>
            </a:extLst>
          </p:cNvPr>
          <p:cNvSpPr txBox="1"/>
          <p:nvPr/>
        </p:nvSpPr>
        <p:spPr>
          <a:xfrm>
            <a:off x="4820150" y="2962775"/>
            <a:ext cx="205740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/>
              <a:t>MAM cluster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5BD8EAF-32A3-9CE7-3035-B178D84729C7}"/>
              </a:ext>
            </a:extLst>
          </p:cNvPr>
          <p:cNvGrpSpPr/>
          <p:nvPr/>
        </p:nvGrpSpPr>
        <p:grpSpPr>
          <a:xfrm>
            <a:off x="351245" y="3188741"/>
            <a:ext cx="4440821" cy="675307"/>
            <a:chOff x="773395" y="4277361"/>
            <a:chExt cx="5673186" cy="100078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2ADB641-6232-A015-7ACB-C50811CD4D83}"/>
                </a:ext>
              </a:extLst>
            </p:cNvPr>
            <p:cNvSpPr txBox="1"/>
            <p:nvPr/>
          </p:nvSpPr>
          <p:spPr>
            <a:xfrm>
              <a:off x="773395" y="4277361"/>
              <a:ext cx="5673186" cy="3762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dirty="0"/>
                <a:t>Direction of arrow 12 month variable -&gt; 15 month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EFBFF3E-F4CB-1141-D6A6-D06D07D7F059}"/>
                </a:ext>
              </a:extLst>
            </p:cNvPr>
            <p:cNvSpPr txBox="1"/>
            <p:nvPr/>
          </p:nvSpPr>
          <p:spPr>
            <a:xfrm>
              <a:off x="1903147" y="4901852"/>
              <a:ext cx="3982087" cy="3762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dirty="0"/>
                <a:t>inversely correlated @15 and 12 months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013DEBF-CDD1-6887-A9B0-CC6923894A5D}"/>
                </a:ext>
              </a:extLst>
            </p:cNvPr>
            <p:cNvCxnSpPr>
              <a:cxnSpLocks/>
            </p:cNvCxnSpPr>
            <p:nvPr/>
          </p:nvCxnSpPr>
          <p:spPr>
            <a:xfrm>
              <a:off x="884858" y="5086518"/>
              <a:ext cx="896983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520225D-CBC0-6795-D902-0C2AC433DA6B}"/>
                </a:ext>
              </a:extLst>
            </p:cNvPr>
            <p:cNvCxnSpPr/>
            <p:nvPr/>
          </p:nvCxnSpPr>
          <p:spPr>
            <a:xfrm>
              <a:off x="773395" y="4788817"/>
              <a:ext cx="1008446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88B93EB-6D12-4A7D-C05D-9F0C931C1A72}"/>
                </a:ext>
              </a:extLst>
            </p:cNvPr>
            <p:cNvSpPr txBox="1"/>
            <p:nvPr/>
          </p:nvSpPr>
          <p:spPr>
            <a:xfrm>
              <a:off x="1893496" y="4587280"/>
              <a:ext cx="4202504" cy="3762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dirty="0"/>
                <a:t>positively correlated @15 and 12 months</a:t>
              </a:r>
              <a:endParaRPr lang="en-NZ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528122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820B0-54D6-86C5-0A58-525110F19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03;p19">
            <a:extLst>
              <a:ext uri="{FF2B5EF4-FFF2-40B4-BE49-F238E27FC236}">
                <a16:creationId xmlns:a16="http://schemas.microsoft.com/office/drawing/2014/main" id="{CAC2D3D5-DA28-5390-81A6-3DEFF5122739}"/>
              </a:ext>
            </a:extLst>
          </p:cNvPr>
          <p:cNvSpPr/>
          <p:nvPr/>
        </p:nvSpPr>
        <p:spPr>
          <a:xfrm>
            <a:off x="128250" y="122580"/>
            <a:ext cx="6951818" cy="43305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1530" tIns="91530" rIns="91530" bIns="91530" anchor="t">
            <a:spAutoFit/>
          </a:bodyPr>
          <a:lstStyle/>
          <a:p>
            <a:r>
              <a:rPr lang="en-GB" sz="1613" b="1" spc="-1" dirty="0">
                <a:solidFill>
                  <a:schemeClr val="accent1"/>
                </a:solidFill>
                <a:latin typeface="Verdana"/>
              </a:rPr>
              <a:t>Genetic scores are highly correlated with the EEG PSD</a:t>
            </a:r>
          </a:p>
        </p:txBody>
      </p:sp>
      <p:pic>
        <p:nvPicPr>
          <p:cNvPr id="135" name="Picture 2">
            <a:extLst>
              <a:ext uri="{FF2B5EF4-FFF2-40B4-BE49-F238E27FC236}">
                <a16:creationId xmlns:a16="http://schemas.microsoft.com/office/drawing/2014/main" id="{DDEC0898-A694-9AEF-3F4E-94201119E94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25450" y="4186620"/>
            <a:ext cx="2211300" cy="787050"/>
          </a:xfrm>
          <a:prstGeom prst="rect">
            <a:avLst/>
          </a:prstGeom>
          <a:ln w="0"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19EBC4-FA2A-6C00-10E3-B5091F65CA16}"/>
              </a:ext>
            </a:extLst>
          </p:cNvPr>
          <p:cNvSpPr txBox="1"/>
          <p:nvPr/>
        </p:nvSpPr>
        <p:spPr>
          <a:xfrm>
            <a:off x="227222" y="1411536"/>
            <a:ext cx="3194891" cy="3924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050" dirty="0"/>
              <a:t>Baseline EEG PSD values are highly correlated with recovery EEG PSD measurements 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DFB6C3C-227B-1A79-4DFC-ACD279F89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757" y="526056"/>
            <a:ext cx="5499818" cy="458026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0BC7F18-B530-431B-AE3B-588207C6B4C7}"/>
              </a:ext>
            </a:extLst>
          </p:cNvPr>
          <p:cNvGrpSpPr/>
          <p:nvPr/>
        </p:nvGrpSpPr>
        <p:grpSpPr>
          <a:xfrm>
            <a:off x="171696" y="3269873"/>
            <a:ext cx="4440821" cy="675307"/>
            <a:chOff x="773395" y="4277361"/>
            <a:chExt cx="5673186" cy="100078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EC49CBE-16E4-33F4-0D6C-E0B869CA25A3}"/>
                </a:ext>
              </a:extLst>
            </p:cNvPr>
            <p:cNvSpPr txBox="1"/>
            <p:nvPr/>
          </p:nvSpPr>
          <p:spPr>
            <a:xfrm>
              <a:off x="773395" y="4277361"/>
              <a:ext cx="5673186" cy="3762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dirty="0"/>
                <a:t>Direction of arrow 12 month variable -&gt; 15 month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5E50FC-1C8D-2FC6-4F0E-FA5C3B451CA9}"/>
                </a:ext>
              </a:extLst>
            </p:cNvPr>
            <p:cNvSpPr txBox="1"/>
            <p:nvPr/>
          </p:nvSpPr>
          <p:spPr>
            <a:xfrm>
              <a:off x="1903147" y="4901852"/>
              <a:ext cx="3982087" cy="3762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dirty="0"/>
                <a:t>inversely correlated @15 and 12 months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38ABE92-2F68-64A1-032F-CC504ED8023B}"/>
                </a:ext>
              </a:extLst>
            </p:cNvPr>
            <p:cNvCxnSpPr>
              <a:cxnSpLocks/>
            </p:cNvCxnSpPr>
            <p:nvPr/>
          </p:nvCxnSpPr>
          <p:spPr>
            <a:xfrm>
              <a:off x="884858" y="5086518"/>
              <a:ext cx="896983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D68020B-8722-1D45-CF29-12F47273307A}"/>
                </a:ext>
              </a:extLst>
            </p:cNvPr>
            <p:cNvCxnSpPr/>
            <p:nvPr/>
          </p:nvCxnSpPr>
          <p:spPr>
            <a:xfrm>
              <a:off x="773395" y="4788817"/>
              <a:ext cx="100844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C2D68E0-99DF-EC70-19B1-DB91238861D2}"/>
                </a:ext>
              </a:extLst>
            </p:cNvPr>
            <p:cNvSpPr txBox="1"/>
            <p:nvPr/>
          </p:nvSpPr>
          <p:spPr>
            <a:xfrm>
              <a:off x="1893496" y="4587280"/>
              <a:ext cx="4202504" cy="3762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dirty="0"/>
                <a:t>positively correlated @15 and 12 months</a:t>
              </a:r>
              <a:endParaRPr lang="en-NZ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017542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map of a network&#10;&#10;Description automatically generated">
            <a:extLst>
              <a:ext uri="{FF2B5EF4-FFF2-40B4-BE49-F238E27FC236}">
                <a16:creationId xmlns:a16="http://schemas.microsoft.com/office/drawing/2014/main" id="{55BAACDD-63AB-A659-C0FF-E5A164328001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3744986" y="218268"/>
            <a:ext cx="4458351" cy="234609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9EB160-2E7E-F956-4B6F-F2A61D252B30}"/>
              </a:ext>
            </a:extLst>
          </p:cNvPr>
          <p:cNvSpPr txBox="1"/>
          <p:nvPr/>
        </p:nvSpPr>
        <p:spPr>
          <a:xfrm>
            <a:off x="170747" y="1124273"/>
            <a:ext cx="3278605" cy="16850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/>
              <a:t>Genetics (EA_PRS) also associated with plasma diglycerides that negatively associate with </a:t>
            </a:r>
            <a:r>
              <a:rPr lang="en-US" sz="1050" i="1" dirty="0"/>
              <a:t>Streptococcus</a:t>
            </a:r>
            <a:r>
              <a:rPr lang="en-US" sz="1050" dirty="0"/>
              <a:t> and </a:t>
            </a:r>
            <a:r>
              <a:rPr lang="en-US" sz="1050" i="1" dirty="0" err="1"/>
              <a:t>Veillonella</a:t>
            </a:r>
            <a:r>
              <a:rPr lang="en-US" sz="1050" dirty="0"/>
              <a:t> in the gut</a:t>
            </a:r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  <a:p>
            <a:r>
              <a:rPr lang="en-US" sz="1050" dirty="0"/>
              <a:t>Bayley’s scores are also linked to plasma lipids</a:t>
            </a:r>
          </a:p>
        </p:txBody>
      </p:sp>
      <p:pic>
        <p:nvPicPr>
          <p:cNvPr id="6" name="Picture 5" descr="A network of lines and dots&#10;&#10;Description automatically generated">
            <a:extLst>
              <a:ext uri="{FF2B5EF4-FFF2-40B4-BE49-F238E27FC236}">
                <a16:creationId xmlns:a16="http://schemas.microsoft.com/office/drawing/2014/main" id="{9C178C17-7D1C-5B5F-6424-383307ED1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954" y="2628712"/>
            <a:ext cx="4808120" cy="215703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A8B617-7496-844E-3FF0-D425D9FB3873}"/>
              </a:ext>
            </a:extLst>
          </p:cNvPr>
          <p:cNvCxnSpPr/>
          <p:nvPr/>
        </p:nvCxnSpPr>
        <p:spPr>
          <a:xfrm flipV="1">
            <a:off x="4336257" y="2059280"/>
            <a:ext cx="422609" cy="276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440CF46-7388-0C63-0D8C-AD8321A5D265}"/>
              </a:ext>
            </a:extLst>
          </p:cNvPr>
          <p:cNvCxnSpPr>
            <a:cxnSpLocks/>
          </p:cNvCxnSpPr>
          <p:nvPr/>
        </p:nvCxnSpPr>
        <p:spPr>
          <a:xfrm flipV="1">
            <a:off x="7193757" y="3879056"/>
            <a:ext cx="422609" cy="276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F259A14A-DAC2-9143-5683-59DB9DF13098}"/>
              </a:ext>
            </a:extLst>
          </p:cNvPr>
          <p:cNvGrpSpPr/>
          <p:nvPr/>
        </p:nvGrpSpPr>
        <p:grpSpPr>
          <a:xfrm>
            <a:off x="106740" y="4256722"/>
            <a:ext cx="4440821" cy="675307"/>
            <a:chOff x="773395" y="4277361"/>
            <a:chExt cx="5673186" cy="100078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3C6161-46F6-9C7E-5A3E-75A615836F16}"/>
                </a:ext>
              </a:extLst>
            </p:cNvPr>
            <p:cNvSpPr txBox="1"/>
            <p:nvPr/>
          </p:nvSpPr>
          <p:spPr>
            <a:xfrm>
              <a:off x="773395" y="4277361"/>
              <a:ext cx="5673186" cy="3762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dirty="0"/>
                <a:t>Direction of arrow 12 month variable -&gt; 15 month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F9046F-C027-FE88-8E17-5BD3931AA52D}"/>
                </a:ext>
              </a:extLst>
            </p:cNvPr>
            <p:cNvSpPr txBox="1"/>
            <p:nvPr/>
          </p:nvSpPr>
          <p:spPr>
            <a:xfrm>
              <a:off x="1903147" y="4901852"/>
              <a:ext cx="3982087" cy="3762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dirty="0"/>
                <a:t>inversely correlated @15 and 12 months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3A9587F-633B-D196-CE6D-61946399F751}"/>
                </a:ext>
              </a:extLst>
            </p:cNvPr>
            <p:cNvCxnSpPr>
              <a:cxnSpLocks/>
            </p:cNvCxnSpPr>
            <p:nvPr/>
          </p:nvCxnSpPr>
          <p:spPr>
            <a:xfrm>
              <a:off x="884858" y="5086518"/>
              <a:ext cx="896983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AB25CF0-32DF-B269-4904-0C7697440F3F}"/>
                </a:ext>
              </a:extLst>
            </p:cNvPr>
            <p:cNvCxnSpPr/>
            <p:nvPr/>
          </p:nvCxnSpPr>
          <p:spPr>
            <a:xfrm>
              <a:off x="773395" y="4788817"/>
              <a:ext cx="1008446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0AFE43-AC3C-A5C9-0C99-ED9533398E5F}"/>
                </a:ext>
              </a:extLst>
            </p:cNvPr>
            <p:cNvSpPr txBox="1"/>
            <p:nvPr/>
          </p:nvSpPr>
          <p:spPr>
            <a:xfrm>
              <a:off x="1893496" y="4587280"/>
              <a:ext cx="4202504" cy="3762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dirty="0"/>
                <a:t>positively correlated @15 and 12 months</a:t>
              </a:r>
              <a:endParaRPr lang="en-NZ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043413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AF6C7-F2C8-6AC9-031E-FF1C8AB94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8B972E9-C29B-0E79-5A13-16D0324D2B6E}"/>
              </a:ext>
            </a:extLst>
          </p:cNvPr>
          <p:cNvGrpSpPr/>
          <p:nvPr/>
        </p:nvGrpSpPr>
        <p:grpSpPr>
          <a:xfrm>
            <a:off x="107483" y="122580"/>
            <a:ext cx="8929035" cy="4851090"/>
            <a:chOff x="171000" y="163440"/>
            <a:chExt cx="11905380" cy="6468120"/>
          </a:xfrm>
        </p:grpSpPr>
        <p:sp>
          <p:nvSpPr>
            <p:cNvPr id="133" name="Google Shape;103;p19">
              <a:extLst>
                <a:ext uri="{FF2B5EF4-FFF2-40B4-BE49-F238E27FC236}">
                  <a16:creationId xmlns:a16="http://schemas.microsoft.com/office/drawing/2014/main" id="{ED4C7358-DF6C-EC57-2B87-3EAC0976D5E7}"/>
                </a:ext>
              </a:extLst>
            </p:cNvPr>
            <p:cNvSpPr/>
            <p:nvPr/>
          </p:nvSpPr>
          <p:spPr>
            <a:xfrm>
              <a:off x="171000" y="163440"/>
              <a:ext cx="9314915" cy="577409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1530" tIns="91530" rIns="91530" bIns="91530" anchor="t">
              <a:spAutoFit/>
            </a:bodyPr>
            <a:lstStyle/>
            <a:p>
              <a:r>
                <a:rPr lang="en-GB" sz="1613" b="1" spc="-1" dirty="0">
                  <a:solidFill>
                    <a:schemeClr val="accent1"/>
                  </a:solidFill>
                  <a:latin typeface="Verdana"/>
                </a:rPr>
                <a:t>One oral bacterial grouping is enriched in MALNUTRITION</a:t>
              </a:r>
            </a:p>
          </p:txBody>
        </p:sp>
        <p:pic>
          <p:nvPicPr>
            <p:cNvPr id="135" name="Picture 2">
              <a:extLst>
                <a:ext uri="{FF2B5EF4-FFF2-40B4-BE49-F238E27FC236}">
                  <a16:creationId xmlns:a16="http://schemas.microsoft.com/office/drawing/2014/main" id="{3DDF391F-5B4E-6BEC-3CF7-B9A1A758C20E}"/>
                </a:ext>
              </a:extLst>
            </p:cNvPr>
            <p:cNvPicPr/>
            <p:nvPr/>
          </p:nvPicPr>
          <p:blipFill>
            <a:blip r:embed="rId2"/>
            <a:stretch/>
          </p:blipFill>
          <p:spPr>
            <a:xfrm>
              <a:off x="300600" y="5582160"/>
              <a:ext cx="2948400" cy="1049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EEEBB0F-40C7-937D-53DF-A19BDA32EF35}"/>
                </a:ext>
              </a:extLst>
            </p:cNvPr>
            <p:cNvSpPr txBox="1"/>
            <p:nvPr/>
          </p:nvSpPr>
          <p:spPr>
            <a:xfrm>
              <a:off x="206537" y="1095255"/>
              <a:ext cx="4259855" cy="224676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14313" indent="-214313">
                <a:buFont typeface="Arial"/>
                <a:buChar char="•"/>
              </a:pPr>
              <a:r>
                <a:rPr lang="en-US" sz="1050" i="1" dirty="0" err="1"/>
                <a:t>Veillonella</a:t>
              </a:r>
              <a:r>
                <a:rPr lang="en-US" sz="1050" i="1" dirty="0"/>
                <a:t> </a:t>
              </a:r>
              <a:r>
                <a:rPr lang="en-US" sz="1050" dirty="0"/>
                <a:t>and </a:t>
              </a:r>
              <a:r>
                <a:rPr lang="en-US" sz="1050" i="1" dirty="0"/>
                <a:t>Streptococcus </a:t>
              </a:r>
              <a:r>
                <a:rPr lang="en-US" sz="1050" dirty="0"/>
                <a:t>species are enriched in malnutrition and predict one another across time.</a:t>
              </a:r>
            </a:p>
            <a:p>
              <a:pPr marL="214313" indent="-214313">
                <a:buFont typeface="Arial"/>
                <a:buChar char="•"/>
              </a:pPr>
              <a:endParaRPr lang="en-US" sz="1050" dirty="0"/>
            </a:p>
            <a:p>
              <a:pPr marL="214313" indent="-214313">
                <a:buFont typeface="Arial"/>
                <a:buChar char="•"/>
              </a:pPr>
              <a:r>
                <a:rPr lang="en-US" sz="1050" dirty="0"/>
                <a:t>Baseline phenylalanine is enriched in malnutrition and is associated with the abundance of S. salivarius, </a:t>
              </a:r>
              <a:r>
                <a:rPr lang="en-US" sz="1050" dirty="0" err="1"/>
                <a:t>Veilllonella</a:t>
              </a:r>
              <a:r>
                <a:rPr lang="en-US" sz="1050" dirty="0"/>
                <a:t> spp. and tyrosine</a:t>
              </a:r>
            </a:p>
            <a:p>
              <a:pPr marL="214313" indent="-214313">
                <a:buFont typeface="Arial"/>
                <a:buChar char="•"/>
              </a:pPr>
              <a:endParaRPr lang="en-US" sz="1050" dirty="0"/>
            </a:p>
            <a:p>
              <a:pPr marL="214313" indent="-214313">
                <a:buFont typeface="Arial"/>
                <a:buChar char="•"/>
              </a:pPr>
              <a:r>
                <a:rPr lang="en-US" sz="1050" dirty="0"/>
                <a:t>Baseline Fatty Acids interrupt this system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6C7362A-AFA4-9329-3B28-29BB90CC0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0016" y="1076841"/>
              <a:ext cx="6700665" cy="4722678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BFB69C4-9ADF-6154-CF57-84EADE0B7459}"/>
                </a:ext>
              </a:extLst>
            </p:cNvPr>
            <p:cNvSpPr/>
            <p:nvPr/>
          </p:nvSpPr>
          <p:spPr>
            <a:xfrm>
              <a:off x="10319343" y="690040"/>
              <a:ext cx="1358537" cy="10532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105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FF0AE67-B214-63EC-7B86-9E0468998FDD}"/>
                </a:ext>
              </a:extLst>
            </p:cNvPr>
            <p:cNvSpPr/>
            <p:nvPr/>
          </p:nvSpPr>
          <p:spPr>
            <a:xfrm>
              <a:off x="10717843" y="2718178"/>
              <a:ext cx="1358537" cy="10532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105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0D16F0A-32D8-D0FC-2792-7E29DD842CE7}"/>
                </a:ext>
              </a:extLst>
            </p:cNvPr>
            <p:cNvSpPr/>
            <p:nvPr/>
          </p:nvSpPr>
          <p:spPr>
            <a:xfrm>
              <a:off x="8960806" y="914400"/>
              <a:ext cx="1358537" cy="3022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105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D5F4D4E-237C-9156-7DC7-1190FF88C8A8}"/>
                </a:ext>
              </a:extLst>
            </p:cNvPr>
            <p:cNvSpPr/>
            <p:nvPr/>
          </p:nvSpPr>
          <p:spPr>
            <a:xfrm>
              <a:off x="4353045" y="5254557"/>
              <a:ext cx="1358537" cy="10532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105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DAEDD45-6E0E-1BD6-138C-E5B7993FDB5D}"/>
              </a:ext>
            </a:extLst>
          </p:cNvPr>
          <p:cNvGrpSpPr/>
          <p:nvPr/>
        </p:nvGrpSpPr>
        <p:grpSpPr>
          <a:xfrm>
            <a:off x="2652847" y="4342809"/>
            <a:ext cx="4440821" cy="675307"/>
            <a:chOff x="773395" y="4277361"/>
            <a:chExt cx="5673186" cy="100078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3E24A2-6F1E-C8BA-6103-E91B53B57AF5}"/>
                </a:ext>
              </a:extLst>
            </p:cNvPr>
            <p:cNvSpPr txBox="1"/>
            <p:nvPr/>
          </p:nvSpPr>
          <p:spPr>
            <a:xfrm>
              <a:off x="773395" y="4277361"/>
              <a:ext cx="5673186" cy="3762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dirty="0"/>
                <a:t>Direction of arrow 12 month variable -&gt; 15 month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B3E04F-50F4-BAA2-0416-BA221C62A3D3}"/>
                </a:ext>
              </a:extLst>
            </p:cNvPr>
            <p:cNvSpPr txBox="1"/>
            <p:nvPr/>
          </p:nvSpPr>
          <p:spPr>
            <a:xfrm>
              <a:off x="1903147" y="4901852"/>
              <a:ext cx="3982087" cy="3762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dirty="0"/>
                <a:t>inversely correlated @15 and 12 months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DB2DABB-29E2-C6A3-1E3A-586366F4B6CB}"/>
                </a:ext>
              </a:extLst>
            </p:cNvPr>
            <p:cNvCxnSpPr>
              <a:cxnSpLocks/>
            </p:cNvCxnSpPr>
            <p:nvPr/>
          </p:nvCxnSpPr>
          <p:spPr>
            <a:xfrm>
              <a:off x="884858" y="5086518"/>
              <a:ext cx="896983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442FD2A-01FE-D894-15E9-5244243D74C9}"/>
                </a:ext>
              </a:extLst>
            </p:cNvPr>
            <p:cNvCxnSpPr/>
            <p:nvPr/>
          </p:nvCxnSpPr>
          <p:spPr>
            <a:xfrm>
              <a:off x="773395" y="4788817"/>
              <a:ext cx="1008446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F18AAB-D7D7-AE10-918A-CB47BD40571C}"/>
                </a:ext>
              </a:extLst>
            </p:cNvPr>
            <p:cNvSpPr txBox="1"/>
            <p:nvPr/>
          </p:nvSpPr>
          <p:spPr>
            <a:xfrm>
              <a:off x="1893496" y="4587280"/>
              <a:ext cx="4202504" cy="3762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dirty="0"/>
                <a:t>positively correlated @15 and 12 months</a:t>
              </a:r>
              <a:endParaRPr lang="en-NZ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4043811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3138" y="234675"/>
            <a:ext cx="7249174" cy="467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1"/>
          <p:cNvSpPr txBox="1">
            <a:spLocks noGrp="1"/>
          </p:cNvSpPr>
          <p:nvPr>
            <p:ph type="title"/>
          </p:nvPr>
        </p:nvSpPr>
        <p:spPr>
          <a:xfrm>
            <a:off x="311712" y="13047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updated the directional networks to include all data sets </a:t>
            </a:r>
          </a:p>
        </p:txBody>
      </p:sp>
      <p:pic>
        <p:nvPicPr>
          <p:cNvPr id="184" name="Google Shape;18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950" y="2031650"/>
            <a:ext cx="2550001" cy="283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>
          <a:extLst>
            <a:ext uri="{FF2B5EF4-FFF2-40B4-BE49-F238E27FC236}">
              <a16:creationId xmlns:a16="http://schemas.microsoft.com/office/drawing/2014/main" id="{C46ADE83-F0F6-D559-839E-FBDA17AFA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>
            <a:extLst>
              <a:ext uri="{FF2B5EF4-FFF2-40B4-BE49-F238E27FC236}">
                <a16:creationId xmlns:a16="http://schemas.microsoft.com/office/drawing/2014/main" id="{9B6C3122-49FC-B369-B896-B9DFF3AF79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12" y="13047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EEG network is high correlated but not connected to the rest of the data </a:t>
            </a:r>
          </a:p>
        </p:txBody>
      </p:sp>
      <p:pic>
        <p:nvPicPr>
          <p:cNvPr id="184" name="Google Shape;184;p31">
            <a:extLst>
              <a:ext uri="{FF2B5EF4-FFF2-40B4-BE49-F238E27FC236}">
                <a16:creationId xmlns:a16="http://schemas.microsoft.com/office/drawing/2014/main" id="{5892F4E4-7FA1-B7B4-D702-B8B2DAFEA21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857" y="1203704"/>
            <a:ext cx="3431553" cy="3809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68154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>
          <a:extLst>
            <a:ext uri="{FF2B5EF4-FFF2-40B4-BE49-F238E27FC236}">
              <a16:creationId xmlns:a16="http://schemas.microsoft.com/office/drawing/2014/main" id="{A87F4FE0-DE13-88F2-388F-31E34FE62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>
            <a:extLst>
              <a:ext uri="{FF2B5EF4-FFF2-40B4-BE49-F238E27FC236}">
                <a16:creationId xmlns:a16="http://schemas.microsoft.com/office/drawing/2014/main" id="{D26CC48B-1D76-88AC-86DD-AA287006BF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12" y="13047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Genetics are</a:t>
            </a:r>
            <a:r>
              <a:rPr lang="en-US" sz="28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highly correlated to</a:t>
            </a:r>
          </a:p>
        </p:txBody>
      </p:sp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F8A2B0F-E0C6-0306-D496-EE3D4F578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219" y="564777"/>
            <a:ext cx="5403745" cy="451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147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>
          <a:extLst>
            <a:ext uri="{FF2B5EF4-FFF2-40B4-BE49-F238E27FC236}">
              <a16:creationId xmlns:a16="http://schemas.microsoft.com/office/drawing/2014/main" id="{D05C86F5-E3C5-3708-7D6B-4D33CD863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>
            <a:extLst>
              <a:ext uri="{FF2B5EF4-FFF2-40B4-BE49-F238E27FC236}">
                <a16:creationId xmlns:a16="http://schemas.microsoft.com/office/drawing/2014/main" id="{74227E6E-8FF8-48CC-332B-90A64DCCFA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12" y="13047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Recovery network is</a:t>
            </a:r>
          </a:p>
        </p:txBody>
      </p:sp>
      <p:pic>
        <p:nvPicPr>
          <p:cNvPr id="2" name="Picture 1" descr="A black background with dots and lines&#10;&#10;Description automatically generated">
            <a:extLst>
              <a:ext uri="{FF2B5EF4-FFF2-40B4-BE49-F238E27FC236}">
                <a16:creationId xmlns:a16="http://schemas.microsoft.com/office/drawing/2014/main" id="{0C22DB58-5B5C-A6AB-C6AA-AD8E2F345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889" y="632012"/>
            <a:ext cx="5289445" cy="441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421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>
          <a:extLst>
            <a:ext uri="{FF2B5EF4-FFF2-40B4-BE49-F238E27FC236}">
              <a16:creationId xmlns:a16="http://schemas.microsoft.com/office/drawing/2014/main" id="{D446D054-67BA-2D68-259C-CDDBE923D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>
            <a:extLst>
              <a:ext uri="{FF2B5EF4-FFF2-40B4-BE49-F238E27FC236}">
                <a16:creationId xmlns:a16="http://schemas.microsoft.com/office/drawing/2014/main" id="{F5235F53-07F4-7895-2E04-2360046CB0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12" y="13047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Baseline Bayley’s score </a:t>
            </a:r>
            <a:r>
              <a:rPr lang="en-US" sz="28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943F2F-7321-54B3-CC43-09A14E58268C}"/>
              </a:ext>
            </a:extLst>
          </p:cNvPr>
          <p:cNvSpPr txBox="1"/>
          <p:nvPr/>
        </p:nvSpPr>
        <p:spPr>
          <a:xfrm>
            <a:off x="1633903" y="1685192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No correlations</a:t>
            </a:r>
          </a:p>
        </p:txBody>
      </p:sp>
    </p:spTree>
    <p:extLst>
      <p:ext uri="{BB962C8B-B14F-4D97-AF65-F5344CB8AC3E}">
        <p14:creationId xmlns:p14="http://schemas.microsoft.com/office/powerpoint/2010/main" val="28930525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Energy intake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099" y="68425"/>
            <a:ext cx="5016975" cy="488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34786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Part1: Recovery</a:t>
            </a:r>
            <a:endParaRPr sz="1600" b="1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2024 - Anthropometric recovery</a:t>
            </a:r>
            <a:endParaRPr sz="1600" b="1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3813" y="1178538"/>
            <a:ext cx="3101678" cy="324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883" y="1160100"/>
            <a:ext cx="3065813" cy="32481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2942557" y="4355150"/>
            <a:ext cx="4120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dk2"/>
                </a:solidFill>
              </a:rPr>
              <a:t>Weeks from baseline (1 </a:t>
            </a:r>
            <a:r>
              <a:rPr lang="en-GB" sz="1300" dirty="0" err="1">
                <a:solidFill>
                  <a:schemeClr val="dk2"/>
                </a:solidFill>
              </a:rPr>
              <a:t>yr</a:t>
            </a:r>
            <a:r>
              <a:rPr lang="en-GB" sz="1300" dirty="0">
                <a:solidFill>
                  <a:schemeClr val="dk2"/>
                </a:solidFill>
              </a:rPr>
              <a:t>)</a:t>
            </a:r>
            <a:endParaRPr sz="1300" dirty="0">
              <a:solidFill>
                <a:schemeClr val="dk2"/>
              </a:solidFill>
            </a:endParaRPr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1654800" y="2251089"/>
            <a:ext cx="17895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/>
              <a:t>Less than half recovered</a:t>
            </a:r>
            <a:endParaRPr sz="1100"/>
          </a:p>
        </p:txBody>
      </p:sp>
      <p:graphicFrame>
        <p:nvGraphicFramePr>
          <p:cNvPr id="78" name="Google Shape;78;p15"/>
          <p:cNvGraphicFramePr/>
          <p:nvPr/>
        </p:nvGraphicFramePr>
        <p:xfrm>
          <a:off x="6176125" y="78150"/>
          <a:ext cx="1510650" cy="1081950"/>
        </p:xfrm>
        <a:graphic>
          <a:graphicData uri="http://schemas.openxmlformats.org/drawingml/2006/table">
            <a:tbl>
              <a:tblPr>
                <a:noFill/>
                <a:tableStyleId>{8E0E7510-715C-467D-AD6F-6F9F86463BCA}</a:tableStyleId>
              </a:tblPr>
              <a:tblGrid>
                <a:gridCol w="6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8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5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 b="1"/>
                        <a:t>Feed A</a:t>
                      </a:r>
                      <a:endParaRPr sz="7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 b="1"/>
                        <a:t>Feed B</a:t>
                      </a:r>
                      <a:endParaRPr sz="7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 b="1"/>
                        <a:t>Did not recover</a:t>
                      </a:r>
                      <a:endParaRPr sz="7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28</a:t>
                      </a: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22</a:t>
                      </a:r>
                      <a:endParaRPr sz="7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 b="1"/>
                        <a:t>Recovered</a:t>
                      </a:r>
                      <a:endParaRPr sz="7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16</a:t>
                      </a: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10</a:t>
                      </a:r>
                      <a:endParaRPr sz="7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9" name="Google Shape;79;p15"/>
          <p:cNvSpPr txBox="1"/>
          <p:nvPr/>
        </p:nvSpPr>
        <p:spPr>
          <a:xfrm>
            <a:off x="414882" y="1068625"/>
            <a:ext cx="412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2"/>
                </a:solidFill>
              </a:rPr>
              <a:t>a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4058330" y="1110400"/>
            <a:ext cx="412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2"/>
                </a:solidFill>
              </a:rPr>
              <a:t>b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7712125" y="78150"/>
            <a:ext cx="12825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Supplement Type did </a:t>
            </a:r>
            <a:r>
              <a:rPr lang="en-GB" sz="1100" b="1">
                <a:solidFill>
                  <a:schemeClr val="dk1"/>
                </a:solidFill>
              </a:rPr>
              <a:t>not</a:t>
            </a:r>
            <a:r>
              <a:rPr lang="en-GB" sz="1100">
                <a:solidFill>
                  <a:schemeClr val="dk1"/>
                </a:solidFill>
              </a:rPr>
              <a:t> affect recovery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Chi-squared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>
                <a:solidFill>
                  <a:schemeClr val="dk1"/>
                </a:solidFill>
              </a:rPr>
              <a:t>p</a:t>
            </a:r>
            <a:r>
              <a:rPr lang="en-GB" sz="1100">
                <a:solidFill>
                  <a:schemeClr val="dk1"/>
                </a:solidFill>
              </a:rPr>
              <a:t> = 0.83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40B57C2-90D5-CEB3-2737-E69F0CB7CC32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6932700" y="4356450"/>
            <a:ext cx="2211300" cy="787050"/>
          </a:xfrm>
          <a:prstGeom prst="rect">
            <a:avLst/>
          </a:prstGeom>
          <a:ln w="0">
            <a:noFill/>
          </a:ln>
        </p:spPr>
      </p:pic>
      <p:sp>
        <p:nvSpPr>
          <p:cNvPr id="4" name="Google Shape;75;p15">
            <a:extLst>
              <a:ext uri="{FF2B5EF4-FFF2-40B4-BE49-F238E27FC236}">
                <a16:creationId xmlns:a16="http://schemas.microsoft.com/office/drawing/2014/main" id="{6CAA853A-5C94-1E9A-44C9-E3456E13C73F}"/>
              </a:ext>
            </a:extLst>
          </p:cNvPr>
          <p:cNvSpPr txBox="1"/>
          <p:nvPr/>
        </p:nvSpPr>
        <p:spPr>
          <a:xfrm>
            <a:off x="1148769" y="1278750"/>
            <a:ext cx="1479479" cy="7386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F6E9E6"/>
                </a:solidFill>
              </a:rPr>
              <a:t>0=</a:t>
            </a:r>
            <a:r>
              <a:rPr lang="en-NZ" sz="1200" dirty="0">
                <a:solidFill>
                  <a:srgbClr val="F6E9E6"/>
                </a:solidFill>
              </a:rPr>
              <a:t>well nourished</a:t>
            </a:r>
            <a:endParaRPr sz="1200" dirty="0">
              <a:solidFill>
                <a:srgbClr val="F6E9E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B882A3"/>
                </a:solidFill>
              </a:rPr>
              <a:t>1=No recovery</a:t>
            </a:r>
            <a:endParaRPr sz="1200" dirty="0">
              <a:solidFill>
                <a:srgbClr val="B882A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453854"/>
                </a:solidFill>
              </a:rPr>
              <a:t>2=Recovered</a:t>
            </a:r>
            <a:endParaRPr sz="1200" dirty="0">
              <a:solidFill>
                <a:srgbClr val="453854"/>
              </a:solidFill>
            </a:endParaRPr>
          </a:p>
        </p:txBody>
      </p:sp>
      <p:sp>
        <p:nvSpPr>
          <p:cNvPr id="5" name="Google Shape;75;p15">
            <a:extLst>
              <a:ext uri="{FF2B5EF4-FFF2-40B4-BE49-F238E27FC236}">
                <a16:creationId xmlns:a16="http://schemas.microsoft.com/office/drawing/2014/main" id="{75C75343-FB87-9E9B-C924-C23CC6598CA7}"/>
              </a:ext>
            </a:extLst>
          </p:cNvPr>
          <p:cNvSpPr txBox="1"/>
          <p:nvPr/>
        </p:nvSpPr>
        <p:spPr>
          <a:xfrm>
            <a:off x="4731592" y="1278750"/>
            <a:ext cx="1479479" cy="7386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F6E9E6"/>
                </a:solidFill>
              </a:rPr>
              <a:t>0=</a:t>
            </a:r>
            <a:r>
              <a:rPr lang="en-NZ" sz="1200" dirty="0">
                <a:solidFill>
                  <a:srgbClr val="F6E9E6"/>
                </a:solidFill>
              </a:rPr>
              <a:t>well nourished</a:t>
            </a:r>
            <a:endParaRPr sz="1200" dirty="0">
              <a:solidFill>
                <a:srgbClr val="F6E9E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B882A3"/>
                </a:solidFill>
              </a:rPr>
              <a:t>1=Supplement 1</a:t>
            </a:r>
            <a:endParaRPr sz="1200" dirty="0">
              <a:solidFill>
                <a:srgbClr val="B882A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453854"/>
                </a:solidFill>
              </a:rPr>
              <a:t>2=Supplement 2</a:t>
            </a:r>
            <a:endParaRPr sz="1200" dirty="0">
              <a:solidFill>
                <a:srgbClr val="453854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1999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Why did some MAMs children recover and not others?</a:t>
            </a:r>
            <a:endParaRPr sz="1600" b="1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78E238-4C4F-0B4D-0909-68746BB03E67}"/>
              </a:ext>
            </a:extLst>
          </p:cNvPr>
          <p:cNvSpPr txBox="1"/>
          <p:nvPr/>
        </p:nvSpPr>
        <p:spPr>
          <a:xfrm>
            <a:off x="-309982" y="75620"/>
            <a:ext cx="5917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What data best explains recovery?</a:t>
            </a:r>
            <a:endParaRPr lang="en-NZ" sz="1600" b="1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FB79C1-1133-7207-48B1-85AB301068F1}"/>
              </a:ext>
            </a:extLst>
          </p:cNvPr>
          <p:cNvSpPr txBox="1"/>
          <p:nvPr/>
        </p:nvSpPr>
        <p:spPr>
          <a:xfrm>
            <a:off x="3865778" y="75620"/>
            <a:ext cx="5917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Recovery:baseline</a:t>
            </a:r>
            <a:r>
              <a:rPr lang="en-US" sz="16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anthrop.</a:t>
            </a:r>
            <a:endParaRPr lang="en-NZ" sz="1600" b="1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Google Shape;97;p18">
            <a:extLst>
              <a:ext uri="{FF2B5EF4-FFF2-40B4-BE49-F238E27FC236}">
                <a16:creationId xmlns:a16="http://schemas.microsoft.com/office/drawing/2014/main" id="{0DEDC856-D231-ED69-4FAF-6FBB6F9ECC7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3278" t="2327" b="2049"/>
          <a:stretch/>
        </p:blipFill>
        <p:spPr>
          <a:xfrm>
            <a:off x="4767672" y="310732"/>
            <a:ext cx="3349759" cy="4592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2D8CBDD-F395-5260-9DE6-C0F269FFD0E1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8522" y="4442720"/>
            <a:ext cx="1638605" cy="583215"/>
          </a:xfrm>
          <a:prstGeom prst="rect">
            <a:avLst/>
          </a:prstGeom>
          <a:ln w="0">
            <a:noFill/>
          </a:ln>
        </p:spPr>
      </p:pic>
      <p:pic>
        <p:nvPicPr>
          <p:cNvPr id="7" name="Google Shape;129;p23" descr="A blue and black graph&#10;&#10;Description automatically generated">
            <a:extLst>
              <a:ext uri="{FF2B5EF4-FFF2-40B4-BE49-F238E27FC236}">
                <a16:creationId xmlns:a16="http://schemas.microsoft.com/office/drawing/2014/main" id="{96DE3E2B-5D12-576A-E5A0-42FD62F9528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r="53267"/>
          <a:stretch/>
        </p:blipFill>
        <p:spPr>
          <a:xfrm>
            <a:off x="1232536" y="-2801"/>
            <a:ext cx="3055955" cy="5449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3522F0-AB91-5374-B91A-9F45C367B099}"/>
              </a:ext>
            </a:extLst>
          </p:cNvPr>
          <p:cNvCxnSpPr/>
          <p:nvPr/>
        </p:nvCxnSpPr>
        <p:spPr>
          <a:xfrm flipV="1">
            <a:off x="4107473" y="4098678"/>
            <a:ext cx="965686" cy="146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F8CFA31-5D2D-F039-53EE-5B369C3075EF}"/>
              </a:ext>
            </a:extLst>
          </p:cNvPr>
          <p:cNvSpPr/>
          <p:nvPr/>
        </p:nvSpPr>
        <p:spPr>
          <a:xfrm>
            <a:off x="4711211" y="3538904"/>
            <a:ext cx="300403" cy="293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6" name="Chart 5">
                <a:extLst>
                  <a:ext uri="{FF2B5EF4-FFF2-40B4-BE49-F238E27FC236}">
                    <a16:creationId xmlns:a16="http://schemas.microsoft.com/office/drawing/2014/main" id="{9B784DDB-D7D6-3D87-6967-168C43D0FDF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698718731"/>
                  </p:ext>
                </p:extLst>
              </p:nvPr>
            </p:nvGraphicFramePr>
            <p:xfrm>
              <a:off x="958089" y="437991"/>
              <a:ext cx="7227824" cy="414361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6" name="Chart 5">
                <a:extLst>
                  <a:ext uri="{FF2B5EF4-FFF2-40B4-BE49-F238E27FC236}">
                    <a16:creationId xmlns:a16="http://schemas.microsoft.com/office/drawing/2014/main" id="{9B784DDB-D7D6-3D87-6967-168C43D0FD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8089" y="437991"/>
                <a:ext cx="7227824" cy="414361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6777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2FF47B9A-206F-1F25-782D-8A1D7537A4D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36056238"/>
                  </p:ext>
                </p:extLst>
              </p:nvPr>
            </p:nvGraphicFramePr>
            <p:xfrm>
              <a:off x="883584" y="617445"/>
              <a:ext cx="7480487" cy="3908612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2FF47B9A-206F-1F25-782D-8A1D7537A4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3584" y="617445"/>
                <a:ext cx="7480487" cy="390861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5394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1338CD-1990-AC34-0B41-1E5518CAB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" y="50546"/>
            <a:ext cx="2265487" cy="1279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B8CBA5-34F5-2391-7866-3F55B1FD06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56"/>
          <a:stretch/>
        </p:blipFill>
        <p:spPr>
          <a:xfrm>
            <a:off x="2155373" y="945136"/>
            <a:ext cx="6368143" cy="414782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E623A09-DD00-53B4-1EEA-13BE8DFF271B}"/>
              </a:ext>
            </a:extLst>
          </p:cNvPr>
          <p:cNvGrpSpPr/>
          <p:nvPr/>
        </p:nvGrpSpPr>
        <p:grpSpPr>
          <a:xfrm>
            <a:off x="2857499" y="1554481"/>
            <a:ext cx="1557747" cy="2403566"/>
            <a:chOff x="2857499" y="1554481"/>
            <a:chExt cx="1557747" cy="240356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C53E008-0DC1-B17A-1E20-E91A01ED21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5246" y="1554481"/>
              <a:ext cx="0" cy="24035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Star: 5 Points 1">
              <a:extLst>
                <a:ext uri="{FF2B5EF4-FFF2-40B4-BE49-F238E27FC236}">
                  <a16:creationId xmlns:a16="http://schemas.microsoft.com/office/drawing/2014/main" id="{448DDA25-9E13-8177-8EA5-479819ABA525}"/>
                </a:ext>
              </a:extLst>
            </p:cNvPr>
            <p:cNvSpPr/>
            <p:nvPr/>
          </p:nvSpPr>
          <p:spPr>
            <a:xfrm>
              <a:off x="2857499" y="1875864"/>
              <a:ext cx="147918" cy="134470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18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CE953CF-F3B6-C895-CA56-7004F79810F3}"/>
              </a:ext>
            </a:extLst>
          </p:cNvPr>
          <p:cNvGrpSpPr/>
          <p:nvPr/>
        </p:nvGrpSpPr>
        <p:grpSpPr>
          <a:xfrm>
            <a:off x="136320" y="1601504"/>
            <a:ext cx="3913167" cy="3217091"/>
            <a:chOff x="136319" y="1601504"/>
            <a:chExt cx="3913166" cy="321709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19E93E9-3F70-2319-CB79-21671555B700}"/>
                </a:ext>
              </a:extLst>
            </p:cNvPr>
            <p:cNvSpPr/>
            <p:nvPr/>
          </p:nvSpPr>
          <p:spPr>
            <a:xfrm>
              <a:off x="3588445" y="2213002"/>
              <a:ext cx="461040" cy="208237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180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FEBBFF7-D093-D53B-10F4-B6A9C2589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319" y="1601504"/>
              <a:ext cx="2415234" cy="3217091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772C0C-1017-C227-034D-F0D8F82FA7B4}"/>
                </a:ext>
              </a:extLst>
            </p:cNvPr>
            <p:cNvSpPr/>
            <p:nvPr/>
          </p:nvSpPr>
          <p:spPr>
            <a:xfrm>
              <a:off x="922084" y="3657600"/>
              <a:ext cx="637775" cy="50714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180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22366AB-1925-BBC2-3DC5-3E4A1DF32DF0}"/>
                </a:ext>
              </a:extLst>
            </p:cNvPr>
            <p:cNvCxnSpPr/>
            <p:nvPr/>
          </p:nvCxnSpPr>
          <p:spPr>
            <a:xfrm flipV="1">
              <a:off x="1559859" y="2213002"/>
              <a:ext cx="2041071" cy="144459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759F430-0E21-0725-034B-3491D61F3C71}"/>
                </a:ext>
              </a:extLst>
            </p:cNvPr>
            <p:cNvCxnSpPr>
              <a:cxnSpLocks/>
            </p:cNvCxnSpPr>
            <p:nvPr/>
          </p:nvCxnSpPr>
          <p:spPr>
            <a:xfrm>
              <a:off x="1537841" y="4177231"/>
              <a:ext cx="2063089" cy="91867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7B6EBAA-45BF-5C3B-7B2A-76E284C2ED81}"/>
              </a:ext>
            </a:extLst>
          </p:cNvPr>
          <p:cNvSpPr txBox="1"/>
          <p:nvPr/>
        </p:nvSpPr>
        <p:spPr>
          <a:xfrm>
            <a:off x="2703881" y="211955"/>
            <a:ext cx="5917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Were the children with smaller heads </a:t>
            </a:r>
          </a:p>
          <a:p>
            <a:pPr algn="ctr"/>
            <a:r>
              <a:rPr lang="en-US" sz="16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impacted by malnutrition earlier in life?</a:t>
            </a:r>
            <a:endParaRPr lang="en-NZ" sz="1600" b="1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0C9A2E-5EB9-DD2F-5CAD-0EAB821F3F15}"/>
              </a:ext>
            </a:extLst>
          </p:cNvPr>
          <p:cNvSpPr txBox="1"/>
          <p:nvPr/>
        </p:nvSpPr>
        <p:spPr>
          <a:xfrm>
            <a:off x="2810546" y="4316528"/>
            <a:ext cx="5057796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NZ" sz="1800" dirty="0">
                <a:solidFill>
                  <a:srgbClr val="FF0000"/>
                </a:solidFill>
              </a:rPr>
              <a:t>Is this the time when the Malnutrition impacted, </a:t>
            </a:r>
          </a:p>
          <a:p>
            <a:pPr algn="ctr"/>
            <a:r>
              <a:rPr lang="en-NZ" sz="1800" dirty="0">
                <a:solidFill>
                  <a:srgbClr val="FF0000"/>
                </a:solidFill>
              </a:rPr>
              <a:t>or is it due to growth restriction in the womb?</a:t>
            </a:r>
          </a:p>
        </p:txBody>
      </p:sp>
    </p:spTree>
    <p:extLst>
      <p:ext uri="{BB962C8B-B14F-4D97-AF65-F5344CB8AC3E}">
        <p14:creationId xmlns:p14="http://schemas.microsoft.com/office/powerpoint/2010/main" val="307371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106874" y="338931"/>
            <a:ext cx="421640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Infants who were more likely to recover had:</a:t>
            </a:r>
            <a:br>
              <a:rPr lang="en-GB" sz="16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GB" sz="16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GB" sz="16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1) rapid weight gain</a:t>
            </a:r>
            <a:br>
              <a:rPr lang="en-GB" sz="16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GB" sz="16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2) higher starting weights</a:t>
            </a:r>
            <a:endParaRPr sz="1600" b="1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3283" y="338931"/>
            <a:ext cx="4603799" cy="457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C7A1CE1-6D7D-C915-F5E6-29FB6E0085BC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06874" y="4230511"/>
            <a:ext cx="2211300" cy="78705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805</Words>
  <Application>Microsoft Office PowerPoint</Application>
  <PresentationFormat>On-screen Show (16:9)</PresentationFormat>
  <Paragraphs>147</Paragraphs>
  <Slides>29</Slides>
  <Notes>19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Simple Light</vt:lpstr>
      <vt:lpstr>M4EFaD - multimodal longitudinal analysis</vt:lpstr>
      <vt:lpstr>PowerPoint Presentation</vt:lpstr>
      <vt:lpstr>Part1: Recovery 2024 - Anthropometric recovery</vt:lpstr>
      <vt:lpstr>Why did some MAMs children recover and not others?</vt:lpstr>
      <vt:lpstr>PowerPoint Presentation</vt:lpstr>
      <vt:lpstr>PowerPoint Presentation</vt:lpstr>
      <vt:lpstr>PowerPoint Presentation</vt:lpstr>
      <vt:lpstr>PowerPoint Presentation</vt:lpstr>
      <vt:lpstr>Infants who were more likely to recover had:  1) rapid weight gain 2) higher starting weights</vt:lpstr>
      <vt:lpstr>Infants who were greater weight change after 1 week had:  1) higher starting weight 2) greater chance of recovery</vt:lpstr>
      <vt:lpstr>Species composition at baseline differed</vt:lpstr>
      <vt:lpstr>PowerPoint Presentation</vt:lpstr>
      <vt:lpstr>PowerPoint Presentation</vt:lpstr>
      <vt:lpstr>PowerPoint Presentation</vt:lpstr>
      <vt:lpstr>What about cognitive recovery?</vt:lpstr>
      <vt:lpstr>Part2: Exploratory multi-omic analysis</vt:lpstr>
      <vt:lpstr>Data we have available (M4EFaD)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updated the directional networks to include all data sets </vt:lpstr>
      <vt:lpstr>The EEG network is high correlated but not connected to the rest of the data </vt:lpstr>
      <vt:lpstr>Genetics are highly correlated to</vt:lpstr>
      <vt:lpstr>The Recovery network is</vt:lpstr>
      <vt:lpstr>Baseline Bayley’s score is</vt:lpstr>
      <vt:lpstr>Energy intake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M4EFaD - multimodal longitudinal analysis</dc:title>
  <cp:lastModifiedBy>Justin O'Sullivan</cp:lastModifiedBy>
  <cp:revision>57</cp:revision>
  <dcterms:modified xsi:type="dcterms:W3CDTF">2024-02-23T11:18:21Z</dcterms:modified>
</cp:coreProperties>
</file>